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72" r:id="rId2"/>
    <p:sldId id="261" r:id="rId3"/>
    <p:sldId id="276" r:id="rId4"/>
    <p:sldId id="277" r:id="rId5"/>
    <p:sldId id="278" r:id="rId6"/>
    <p:sldId id="280" r:id="rId7"/>
    <p:sldId id="282" r:id="rId8"/>
    <p:sldId id="283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AA886-A1C1-4A67-90F2-B247A8BB8B81}" type="datetime1">
              <a:rPr lang="en-US" smtClean="0"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33529-D815-450B-9067-E9B82A226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09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D533A-909B-413E-AACD-A7CEDB8D94B8}" type="datetime1">
              <a:rPr lang="en-US" smtClean="0"/>
              <a:t>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B1A8F-6C61-4871-B521-568662FF1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761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0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52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17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990600"/>
            <a:ext cx="52578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67000" y="1981200"/>
            <a:ext cx="2552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1981200"/>
            <a:ext cx="2552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55E96-C9B0-458D-8D4D-566795F77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9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B7DB544-EE3D-4426-8E58-FA4FA703998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27CE32-0830-4424-9ED5-36B7D4FF914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667000"/>
          </a:xfrm>
        </p:spPr>
        <p:txBody>
          <a:bodyPr>
            <a:noAutofit/>
          </a:bodyPr>
          <a:lstStyle/>
          <a:p>
            <a:r>
              <a:rPr lang="en-US" sz="5500" b="1" dirty="0" smtClean="0">
                <a:latin typeface="Bradley Hand ITC" pitchFamily="66" charset="0"/>
              </a:rPr>
              <a:t>Travel and Conference</a:t>
            </a:r>
            <a:endParaRPr lang="en-US" sz="5500" b="1" dirty="0"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5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7408333" cy="3421621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Revised Board Policy in February 2012</a:t>
            </a:r>
          </a:p>
          <a:p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Significant changes to mention</a:t>
            </a:r>
          </a:p>
          <a:p>
            <a:pPr lvl="1"/>
            <a:r>
              <a:rPr lang="en-US" b="1" dirty="0" smtClean="0">
                <a:latin typeface="Aparajita" pitchFamily="34" charset="0"/>
                <a:cs typeface="Aparajita" pitchFamily="34" charset="0"/>
              </a:rPr>
              <a:t>Itemized receipts are required for ALL reimbursable expenses</a:t>
            </a:r>
          </a:p>
          <a:p>
            <a:pPr lvl="1"/>
            <a:r>
              <a:rPr lang="en-US" b="1" dirty="0" smtClean="0">
                <a:latin typeface="Aparajita" pitchFamily="34" charset="0"/>
                <a:cs typeface="Aparajita" pitchFamily="34" charset="0"/>
              </a:rPr>
              <a:t>Meal/beverage limits</a:t>
            </a:r>
          </a:p>
          <a:p>
            <a:pPr lvl="2"/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Breakfast - $15</a:t>
            </a:r>
          </a:p>
          <a:p>
            <a:pPr lvl="2"/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Lunch - $20</a:t>
            </a:r>
          </a:p>
          <a:p>
            <a:pPr lvl="2"/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Dinner - $35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radley Hand ITC" pitchFamily="66" charset="0"/>
              </a:rPr>
              <a:t>TRAVEL AND CONFERENCE</a:t>
            </a:r>
            <a:endParaRPr lang="en-US" b="1" dirty="0">
              <a:latin typeface="Bradley Hand ITC" pitchFamily="66" charset="0"/>
            </a:endParaRPr>
          </a:p>
        </p:txBody>
      </p:sp>
      <p:pic>
        <p:nvPicPr>
          <p:cNvPr id="1026" name="Picture 2" descr="http://images.publicradio.org/content/2010/10/01/20101001_receipt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43400"/>
            <a:ext cx="16668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13648" y="6478088"/>
            <a:ext cx="530352" cy="37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06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2390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 smtClean="0">
                <a:latin typeface="Bradley Hand ITC" pitchFamily="66" charset="0"/>
              </a:rPr>
              <a:t>Procedures – Travel &amp; </a:t>
            </a:r>
            <a:r>
              <a:rPr lang="en-US" b="1" dirty="0" err="1" smtClean="0">
                <a:latin typeface="Bradley Hand ITC" pitchFamily="66" charset="0"/>
              </a:rPr>
              <a:t>Conf</a:t>
            </a:r>
            <a:endParaRPr lang="en-US" b="1" dirty="0" smtClean="0">
              <a:latin typeface="Bradley Hand ITC" pitchFamily="66" charset="0"/>
            </a:endParaRPr>
          </a:p>
        </p:txBody>
      </p:sp>
      <p:pic>
        <p:nvPicPr>
          <p:cNvPr id="67588" name="Picture 6" descr="52872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392" y="52578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609600" y="2438400"/>
            <a:ext cx="7924800" cy="4114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Aparajita" pitchFamily="34" charset="0"/>
                <a:cs typeface="Aparajita" pitchFamily="34" charset="0"/>
              </a:rPr>
              <a:t>Need to complete 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Travel Approval Request Form, obtain approval (signature) from an </a:t>
            </a:r>
            <a:r>
              <a:rPr lang="en-US" b="1" u="sng" dirty="0" smtClean="0">
                <a:latin typeface="Aparajita" pitchFamily="34" charset="0"/>
                <a:cs typeface="Aparajita" pitchFamily="34" charset="0"/>
              </a:rPr>
              <a:t>administrator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overseeing the employee.</a:t>
            </a:r>
          </a:p>
          <a:p>
            <a:r>
              <a:rPr lang="en-US" b="1" dirty="0" smtClean="0">
                <a:latin typeface="Aparajita" pitchFamily="34" charset="0"/>
                <a:cs typeface="Aparajita" pitchFamily="34" charset="0"/>
              </a:rPr>
              <a:t>If travel outside of California is required, the Travel Approval Request Form must be submitted 3-4 weeks prior, as Board Approval is required.</a:t>
            </a:r>
            <a:endParaRPr lang="en-US" b="1" dirty="0">
              <a:latin typeface="Aparajita" pitchFamily="34" charset="0"/>
              <a:cs typeface="Aparajita" pitchFamily="34" charset="0"/>
            </a:endParaRPr>
          </a:p>
          <a:p>
            <a:r>
              <a:rPr lang="en-US" b="1" dirty="0">
                <a:latin typeface="Aparajita" pitchFamily="34" charset="0"/>
                <a:cs typeface="Aparajita" pitchFamily="34" charset="0"/>
              </a:rPr>
              <a:t>Please forward the completed 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Travel Approval Request Form to Human Resources.  Please attach event information such as brochure or flyer.</a:t>
            </a:r>
          </a:p>
          <a:p>
            <a:r>
              <a:rPr lang="en-US" b="1" dirty="0" smtClean="0">
                <a:latin typeface="Aparajita" pitchFamily="34" charset="0"/>
                <a:cs typeface="Aparajita" pitchFamily="34" charset="0"/>
              </a:rPr>
              <a:t>Once </a:t>
            </a:r>
            <a:r>
              <a:rPr lang="en-US" b="1" dirty="0">
                <a:latin typeface="Aparajita" pitchFamily="34" charset="0"/>
                <a:cs typeface="Aparajita" pitchFamily="34" charset="0"/>
              </a:rPr>
              <a:t>approved by 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the Assistant </a:t>
            </a:r>
            <a:r>
              <a:rPr lang="en-US" b="1" dirty="0">
                <a:latin typeface="Aparajita" pitchFamily="34" charset="0"/>
                <a:cs typeface="Aparajita" pitchFamily="34" charset="0"/>
              </a:rPr>
              <a:t>Superintendent of 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Human Resources, </a:t>
            </a:r>
            <a:r>
              <a:rPr lang="en-US" b="1" dirty="0">
                <a:latin typeface="Aparajita" pitchFamily="34" charset="0"/>
                <a:cs typeface="Aparajita" pitchFamily="34" charset="0"/>
              </a:rPr>
              <a:t>paperwork will be forwarded to 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Fiscal. </a:t>
            </a:r>
            <a:endParaRPr lang="en-US" b="1" dirty="0">
              <a:latin typeface="Aparajita" pitchFamily="34" charset="0"/>
              <a:cs typeface="Aparajita" pitchFamily="34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13648" y="6478088"/>
            <a:ext cx="530352" cy="37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6537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2390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 smtClean="0">
                <a:latin typeface="Bradley Hand ITC" pitchFamily="66" charset="0"/>
              </a:rPr>
              <a:t>Procedures – Travel &amp; </a:t>
            </a:r>
            <a:r>
              <a:rPr lang="en-US" b="1" dirty="0" err="1" smtClean="0">
                <a:latin typeface="Bradley Hand ITC" pitchFamily="66" charset="0"/>
              </a:rPr>
              <a:t>Conf</a:t>
            </a:r>
            <a:endParaRPr lang="en-US" b="1" dirty="0" smtClean="0">
              <a:latin typeface="Bradley Hand ITC" pitchFamily="66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057400"/>
            <a:ext cx="7162800" cy="4724400"/>
          </a:xfrm>
          <a:noFill/>
        </p:spPr>
        <p:txBody>
          <a:bodyPr>
            <a:normAutofit lnSpcReduction="10000"/>
          </a:bodyPr>
          <a:lstStyle/>
          <a:p>
            <a:pPr lvl="2" eaLnBrk="1" hangingPunct="1">
              <a:lnSpc>
                <a:spcPct val="90000"/>
              </a:lnSpc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DO’S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Complete Travel Approval Request Form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Get Appropriate Approvals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Keep All Original Itemized Receipts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Submit Travel Expense Claim Immediately Upon Return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DON’TS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Alcoholic Beverages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Room Service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Movie Rentals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Valet Parking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Other upgrades/fees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Unauthorized Attendees 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Family Members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endParaRPr lang="en-US" sz="1700" dirty="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68612" name="Picture 6" descr="49489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4279900"/>
            <a:ext cx="1752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AutoShape 7"/>
          <p:cNvSpPr>
            <a:spLocks noChangeArrowheads="1"/>
          </p:cNvSpPr>
          <p:nvPr/>
        </p:nvSpPr>
        <p:spPr bwMode="auto">
          <a:xfrm>
            <a:off x="6553200" y="4127500"/>
            <a:ext cx="2286000" cy="2209800"/>
          </a:xfrm>
          <a:custGeom>
            <a:avLst/>
            <a:gdLst>
              <a:gd name="T0" fmla="*/ 1143000 w 21600"/>
              <a:gd name="T1" fmla="*/ 0 h 21600"/>
              <a:gd name="T2" fmla="*/ 334751 w 21600"/>
              <a:gd name="T3" fmla="*/ 323592 h 21600"/>
              <a:gd name="T4" fmla="*/ 0 w 21600"/>
              <a:gd name="T5" fmla="*/ 1104900 h 21600"/>
              <a:gd name="T6" fmla="*/ 334751 w 21600"/>
              <a:gd name="T7" fmla="*/ 1886208 h 21600"/>
              <a:gd name="T8" fmla="*/ 1143000 w 21600"/>
              <a:gd name="T9" fmla="*/ 2209800 h 21600"/>
              <a:gd name="T10" fmla="*/ 1951249 w 21600"/>
              <a:gd name="T11" fmla="*/ 1886208 h 21600"/>
              <a:gd name="T12" fmla="*/ 2286000 w 21600"/>
              <a:gd name="T13" fmla="*/ 1104900 h 21600"/>
              <a:gd name="T14" fmla="*/ 1951249 w 21600"/>
              <a:gd name="T15" fmla="*/ 32359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613648" y="6478088"/>
            <a:ext cx="530352" cy="37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741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2390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 smtClean="0">
                <a:latin typeface="Bradley Hand ITC" pitchFamily="66" charset="0"/>
              </a:rPr>
              <a:t>Procedures – Expense Claims</a:t>
            </a:r>
          </a:p>
        </p:txBody>
      </p:sp>
      <p:pic>
        <p:nvPicPr>
          <p:cNvPr id="69636" name="Picture 6" descr="49511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24" y="32004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8839200" cy="4876800"/>
          </a:xfrm>
          <a:noFill/>
        </p:spPr>
        <p:txBody>
          <a:bodyPr>
            <a:noAutofit/>
          </a:bodyPr>
          <a:lstStyle/>
          <a:p>
            <a:pPr marL="403225" lvl="1" indent="-273050"/>
            <a:r>
              <a:rPr lang="en-US" sz="2000" b="1" dirty="0" smtClean="0">
                <a:latin typeface="Aparajita" pitchFamily="34" charset="0"/>
                <a:cs typeface="Aparajita" pitchFamily="34" charset="0"/>
              </a:rPr>
              <a:t>Travel Expense Claim Forms are used to </a:t>
            </a:r>
            <a:br>
              <a:rPr lang="en-US" sz="2000" b="1" dirty="0" smtClean="0">
                <a:latin typeface="Aparajita" pitchFamily="34" charset="0"/>
                <a:cs typeface="Aparajita" pitchFamily="34" charset="0"/>
              </a:rPr>
            </a:br>
            <a:r>
              <a:rPr lang="en-US" sz="2000" b="1" dirty="0" smtClean="0">
                <a:latin typeface="Aparajita" pitchFamily="34" charset="0"/>
                <a:cs typeface="Aparajita" pitchFamily="34" charset="0"/>
              </a:rPr>
              <a:t>reimburse for pre-approved travel &amp; conference expenses and mileage.  </a:t>
            </a:r>
          </a:p>
          <a:p>
            <a:pPr marL="682625" lvl="2" indent="-273050"/>
            <a:r>
              <a:rPr lang="en-US" sz="1800" b="1" dirty="0" smtClean="0">
                <a:latin typeface="Aparajita" pitchFamily="34" charset="0"/>
                <a:cs typeface="Aparajita" pitchFamily="34" charset="0"/>
              </a:rPr>
              <a:t>Do not create a purchase requisition for reimbursements.  </a:t>
            </a:r>
          </a:p>
          <a:p>
            <a:pPr marL="403225" lvl="1" indent="-273050"/>
            <a:r>
              <a:rPr lang="en-US" sz="2000" b="1" dirty="0" smtClean="0">
                <a:latin typeface="Aparajita" pitchFamily="34" charset="0"/>
                <a:cs typeface="Aparajita" pitchFamily="34" charset="0"/>
              </a:rPr>
              <a:t>Submit the Travel Expense </a:t>
            </a:r>
            <a:r>
              <a:rPr lang="en-US" sz="2000" b="1" dirty="0">
                <a:latin typeface="Aparajita" pitchFamily="34" charset="0"/>
                <a:cs typeface="Aparajita" pitchFamily="34" charset="0"/>
              </a:rPr>
              <a:t>C</a:t>
            </a:r>
            <a:r>
              <a:rPr lang="en-US" sz="2000" b="1" dirty="0" smtClean="0">
                <a:latin typeface="Aparajita" pitchFamily="34" charset="0"/>
                <a:cs typeface="Aparajita" pitchFamily="34" charset="0"/>
              </a:rPr>
              <a:t>laim Form to Fiscal Services, after being approved by administrator supervising employee. </a:t>
            </a:r>
          </a:p>
          <a:p>
            <a:pPr marL="682625" lvl="2" indent="-273050"/>
            <a:r>
              <a:rPr lang="en-US" sz="1800" b="1" dirty="0" smtClean="0">
                <a:latin typeface="Aparajita" pitchFamily="34" charset="0"/>
                <a:cs typeface="Aparajita" pitchFamily="34" charset="0"/>
              </a:rPr>
              <a:t>Include itemized receipts. (Individual </a:t>
            </a:r>
            <a:r>
              <a:rPr lang="en-US" sz="1800" b="1" dirty="0">
                <a:latin typeface="Aparajita" pitchFamily="34" charset="0"/>
                <a:cs typeface="Aparajita" pitchFamily="34" charset="0"/>
              </a:rPr>
              <a:t>receipts </a:t>
            </a:r>
            <a:r>
              <a:rPr lang="en-US" sz="1800" b="1" dirty="0" smtClean="0">
                <a:latin typeface="Aparajita" pitchFamily="34" charset="0"/>
                <a:cs typeface="Aparajita" pitchFamily="34" charset="0"/>
              </a:rPr>
              <a:t>per person, DO NOT combine receipts)</a:t>
            </a:r>
            <a:endParaRPr lang="en-US" sz="1800" b="1" dirty="0">
              <a:latin typeface="Aparajita" pitchFamily="34" charset="0"/>
              <a:cs typeface="Aparajita" pitchFamily="34" charset="0"/>
            </a:endParaRPr>
          </a:p>
          <a:p>
            <a:pPr marL="403225" lvl="1" indent="-273050"/>
            <a:r>
              <a:rPr lang="en-US" sz="2000" b="1" dirty="0" smtClean="0">
                <a:latin typeface="Aparajita" pitchFamily="34" charset="0"/>
                <a:cs typeface="Aparajita" pitchFamily="34" charset="0"/>
              </a:rPr>
              <a:t>Mileage Reimbursement:</a:t>
            </a:r>
          </a:p>
          <a:p>
            <a:pPr marL="682625" lvl="2" indent="-273050"/>
            <a:r>
              <a:rPr lang="en-US" sz="1800" b="1" dirty="0" smtClean="0">
                <a:latin typeface="Aparajita" pitchFamily="34" charset="0"/>
                <a:cs typeface="Aparajita" pitchFamily="34" charset="0"/>
              </a:rPr>
              <a:t>If travel is on a work day, subtract out the normal home to work mileage.  </a:t>
            </a:r>
          </a:p>
          <a:p>
            <a:pPr marL="682625" lvl="2" indent="-273050"/>
            <a:r>
              <a:rPr lang="en-US" sz="1800" b="1" dirty="0" smtClean="0">
                <a:latin typeface="Aparajita" pitchFamily="34" charset="0"/>
                <a:cs typeface="Aparajita" pitchFamily="34" charset="0"/>
              </a:rPr>
              <a:t>Include a map showing the beginning and ending destinations. </a:t>
            </a:r>
          </a:p>
          <a:p>
            <a:pPr marL="682625" lvl="2" indent="-273050"/>
            <a:r>
              <a:rPr lang="en-US" sz="1800" b="1" dirty="0" smtClean="0">
                <a:latin typeface="Aparajita" pitchFamily="34" charset="0"/>
                <a:cs typeface="Aparajita" pitchFamily="34" charset="0"/>
              </a:rPr>
              <a:t>If mileage is already included in the traveler’s contract and the event was within Orange County, mileage cannot be requested.</a:t>
            </a:r>
          </a:p>
          <a:p>
            <a:pPr marL="403225" lvl="1" indent="-273050"/>
            <a:r>
              <a:rPr lang="en-US" sz="2000" b="1" dirty="0" smtClean="0">
                <a:latin typeface="Aparajita" pitchFamily="34" charset="0"/>
                <a:cs typeface="Aparajita" pitchFamily="34" charset="0"/>
              </a:rPr>
              <a:t>Submit travel &amp; conference reimbursements immediately after travel is complete.  </a:t>
            </a:r>
            <a:r>
              <a:rPr lang="en-US" sz="2000" b="1" u="sng" dirty="0" smtClean="0">
                <a:latin typeface="Aparajita" pitchFamily="34" charset="0"/>
                <a:cs typeface="Aparajita" pitchFamily="34" charset="0"/>
              </a:rPr>
              <a:t>Reimbursements submitted after 60 days from the end of a conference may be denied.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13648" y="6478088"/>
            <a:ext cx="530352" cy="37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1406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239000" cy="8382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latin typeface="Bradley Hand ITC" pitchFamily="66" charset="0"/>
              </a:rPr>
              <a:t>Travel Approval Request Form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0150" y="2458049"/>
            <a:ext cx="8668674" cy="33147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Aparajita" pitchFamily="34" charset="0"/>
                <a:cs typeface="Aparajita" pitchFamily="34" charset="0"/>
              </a:rPr>
              <a:t>  </a:t>
            </a:r>
          </a:p>
          <a:p>
            <a:pPr lvl="2" eaLnBrk="1" hangingPunct="1">
              <a:buFontTx/>
              <a:buNone/>
            </a:pPr>
            <a:endParaRPr lang="en-US" dirty="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13648" y="6478088"/>
            <a:ext cx="530352" cy="37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309424"/>
              </p:ext>
            </p:extLst>
          </p:nvPr>
        </p:nvGraphicFramePr>
        <p:xfrm>
          <a:off x="2438400" y="1752600"/>
          <a:ext cx="3455444" cy="4629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3" imgW="5829199" imgH="7543800" progId="AcroExch.Document.7">
                  <p:embed/>
                </p:oleObj>
              </mc:Choice>
              <mc:Fallback>
                <p:oleObj name="Acrobat Document" r:id="rId3" imgW="5829199" imgH="75438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1752600"/>
                        <a:ext cx="3455444" cy="4629749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46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239000" cy="8382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latin typeface="Bradley Hand ITC" pitchFamily="66" charset="0"/>
              </a:rPr>
              <a:t>Travel Expense Claim Form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13648" y="6478088"/>
            <a:ext cx="530352" cy="37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542596"/>
              </p:ext>
            </p:extLst>
          </p:nvPr>
        </p:nvGraphicFramePr>
        <p:xfrm>
          <a:off x="2362200" y="1752600"/>
          <a:ext cx="3513137" cy="467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3" imgW="5829199" imgH="7543800" progId="AcroExch.Document.7">
                  <p:embed/>
                </p:oleObj>
              </mc:Choice>
              <mc:Fallback>
                <p:oleObj name="Acrobat Document" r:id="rId3" imgW="5829199" imgH="75438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1752600"/>
                        <a:ext cx="3513137" cy="467383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526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200400"/>
            <a:ext cx="5257800" cy="8382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End!</a:t>
            </a:r>
            <a:endParaRPr lang="en-US" sz="9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8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888</TotalTime>
  <Words>198</Words>
  <Application>Microsoft Office PowerPoint</Application>
  <PresentationFormat>On-screen Show (4:3)</PresentationFormat>
  <Paragraphs>48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Aparajita</vt:lpstr>
      <vt:lpstr>Bradley Hand ITC</vt:lpstr>
      <vt:lpstr>Calibri</vt:lpstr>
      <vt:lpstr>Candara</vt:lpstr>
      <vt:lpstr>Comic Sans MS</vt:lpstr>
      <vt:lpstr>Symbol</vt:lpstr>
      <vt:lpstr>Waveform</vt:lpstr>
      <vt:lpstr>Acrobat Document</vt:lpstr>
      <vt:lpstr>Travel and Conference</vt:lpstr>
      <vt:lpstr>TRAVEL AND CONFERENCE</vt:lpstr>
      <vt:lpstr>Procedures – Travel &amp; Conf</vt:lpstr>
      <vt:lpstr>Procedures – Travel &amp; Conf</vt:lpstr>
      <vt:lpstr>Procedures – Expense Claims</vt:lpstr>
      <vt:lpstr>Travel Approval Request Form</vt:lpstr>
      <vt:lpstr>Travel Expense Claim Form</vt:lpstr>
      <vt:lpstr>The End!</vt:lpstr>
    </vt:vector>
  </TitlesOfParts>
  <Company>Irvine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INFORMATIONAL MEETING</dc:title>
  <dc:creator>Laurie Serich-Lundquist</dc:creator>
  <cp:lastModifiedBy>Penny Sandzimier</cp:lastModifiedBy>
  <cp:revision>60</cp:revision>
  <cp:lastPrinted>2015-12-11T23:49:23Z</cp:lastPrinted>
  <dcterms:created xsi:type="dcterms:W3CDTF">2012-10-03T17:44:10Z</dcterms:created>
  <dcterms:modified xsi:type="dcterms:W3CDTF">2016-01-27T16:59:38Z</dcterms:modified>
</cp:coreProperties>
</file>