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EBA5"/>
    <a:srgbClr val="BDD0E9"/>
    <a:srgbClr val="00C057"/>
    <a:srgbClr val="00E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9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1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2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4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4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2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1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9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1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C0710-7A68-4C52-B7A3-58F134E95D3B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6786B-58F0-409A-B06C-5A2C84993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3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5" name="Straight Connector 114"/>
          <p:cNvCxnSpPr/>
          <p:nvPr/>
        </p:nvCxnSpPr>
        <p:spPr>
          <a:xfrm>
            <a:off x="6244705" y="2004176"/>
            <a:ext cx="0" cy="3902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Elbow Connector 250"/>
          <p:cNvCxnSpPr/>
          <p:nvPr/>
        </p:nvCxnSpPr>
        <p:spPr>
          <a:xfrm rot="16200000" flipH="1">
            <a:off x="4672902" y="5251026"/>
            <a:ext cx="569066" cy="21934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Elbow Connector 231"/>
          <p:cNvCxnSpPr/>
          <p:nvPr/>
        </p:nvCxnSpPr>
        <p:spPr>
          <a:xfrm rot="5400000">
            <a:off x="4751413" y="4766845"/>
            <a:ext cx="594997" cy="25993"/>
          </a:xfrm>
          <a:prstGeom prst="bentConnector4">
            <a:avLst>
              <a:gd name="adj1" fmla="val 7147"/>
              <a:gd name="adj2" fmla="val 81710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/>
          <p:nvPr/>
        </p:nvCxnSpPr>
        <p:spPr>
          <a:xfrm rot="5400000">
            <a:off x="5516042" y="2581594"/>
            <a:ext cx="127995" cy="1"/>
          </a:xfrm>
          <a:prstGeom prst="bentConnector3">
            <a:avLst>
              <a:gd name="adj1" fmla="val 13845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367464" y="1795356"/>
            <a:ext cx="767057" cy="6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3741106" y="3928747"/>
            <a:ext cx="1332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Elbow Connector 214"/>
          <p:cNvCxnSpPr/>
          <p:nvPr/>
        </p:nvCxnSpPr>
        <p:spPr>
          <a:xfrm rot="16200000" flipH="1">
            <a:off x="6971081" y="4402191"/>
            <a:ext cx="613584" cy="1345"/>
          </a:xfrm>
          <a:prstGeom prst="bentConnector4">
            <a:avLst>
              <a:gd name="adj1" fmla="val -71631"/>
              <a:gd name="adj2" fmla="val 906163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584610" y="4312218"/>
            <a:ext cx="2699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839513" y="6211061"/>
            <a:ext cx="0" cy="1068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lbow Connector 143"/>
          <p:cNvCxnSpPr/>
          <p:nvPr/>
        </p:nvCxnSpPr>
        <p:spPr>
          <a:xfrm>
            <a:off x="1279124" y="2872344"/>
            <a:ext cx="23243" cy="966080"/>
          </a:xfrm>
          <a:prstGeom prst="bentConnector3">
            <a:avLst>
              <a:gd name="adj1" fmla="val 69522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127"/>
          <p:cNvCxnSpPr/>
          <p:nvPr/>
        </p:nvCxnSpPr>
        <p:spPr>
          <a:xfrm rot="5400000">
            <a:off x="99637" y="1934834"/>
            <a:ext cx="521564" cy="2"/>
          </a:xfrm>
          <a:prstGeom prst="bentConnector4">
            <a:avLst>
              <a:gd name="adj1" fmla="val 24828"/>
              <a:gd name="adj2" fmla="val 1143010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Elbow Connector 329"/>
          <p:cNvCxnSpPr/>
          <p:nvPr/>
        </p:nvCxnSpPr>
        <p:spPr>
          <a:xfrm rot="16200000" flipH="1">
            <a:off x="6971081" y="3763416"/>
            <a:ext cx="613584" cy="1345"/>
          </a:xfrm>
          <a:prstGeom prst="bentConnector4">
            <a:avLst>
              <a:gd name="adj1" fmla="val 31372"/>
              <a:gd name="adj2" fmla="val 906163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lbow Connector 131"/>
          <p:cNvCxnSpPr/>
          <p:nvPr/>
        </p:nvCxnSpPr>
        <p:spPr>
          <a:xfrm rot="16200000" flipH="1">
            <a:off x="989565" y="4230466"/>
            <a:ext cx="613584" cy="1345"/>
          </a:xfrm>
          <a:prstGeom prst="bentConnector4">
            <a:avLst>
              <a:gd name="adj1" fmla="val 31372"/>
              <a:gd name="adj2" fmla="val 1709628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Elbow Connector 396"/>
          <p:cNvCxnSpPr/>
          <p:nvPr/>
        </p:nvCxnSpPr>
        <p:spPr>
          <a:xfrm rot="5400000">
            <a:off x="11480685" y="3198372"/>
            <a:ext cx="199758" cy="4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>
            <a:off x="11604228" y="1263303"/>
            <a:ext cx="4352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Elbow Connector 384"/>
          <p:cNvCxnSpPr/>
          <p:nvPr/>
        </p:nvCxnSpPr>
        <p:spPr>
          <a:xfrm rot="16200000" flipH="1">
            <a:off x="9130093" y="2427638"/>
            <a:ext cx="112504" cy="94070"/>
          </a:xfrm>
          <a:prstGeom prst="bentConnector3">
            <a:avLst>
              <a:gd name="adj1" fmla="val -805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/>
          <p:nvPr/>
        </p:nvCxnSpPr>
        <p:spPr>
          <a:xfrm rot="5400000">
            <a:off x="7363491" y="2081654"/>
            <a:ext cx="554469" cy="24961"/>
          </a:xfrm>
          <a:prstGeom prst="bentConnector4">
            <a:avLst>
              <a:gd name="adj1" fmla="val 29386"/>
              <a:gd name="adj2" fmla="val 64949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9" name="Elbow Connector 368"/>
          <p:cNvCxnSpPr/>
          <p:nvPr/>
        </p:nvCxnSpPr>
        <p:spPr>
          <a:xfrm rot="5400000">
            <a:off x="3151925" y="1368253"/>
            <a:ext cx="305307" cy="18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1427851" y="1821206"/>
            <a:ext cx="59930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3854508" y="2258577"/>
            <a:ext cx="3169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Elbow Connector 185"/>
          <p:cNvCxnSpPr/>
          <p:nvPr/>
        </p:nvCxnSpPr>
        <p:spPr>
          <a:xfrm rot="5400000">
            <a:off x="4589668" y="2000305"/>
            <a:ext cx="127995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/>
          <p:nvPr/>
        </p:nvCxnSpPr>
        <p:spPr>
          <a:xfrm rot="5400000">
            <a:off x="2464476" y="1992494"/>
            <a:ext cx="594997" cy="25993"/>
          </a:xfrm>
          <a:prstGeom prst="bentConnector4">
            <a:avLst>
              <a:gd name="adj1" fmla="val 30790"/>
              <a:gd name="adj2" fmla="val 79004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3632662" y="490252"/>
            <a:ext cx="0" cy="2629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5592590" y="235212"/>
            <a:ext cx="1745367" cy="4974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4"/>
          <p:cNvSpPr/>
          <p:nvPr/>
        </p:nvSpPr>
        <p:spPr>
          <a:xfrm>
            <a:off x="7559153" y="1546752"/>
            <a:ext cx="1028065" cy="525145"/>
          </a:xfrm>
          <a:custGeom>
            <a:avLst/>
            <a:gdLst/>
            <a:ahLst/>
            <a:cxnLst/>
            <a:rect l="l" t="t" r="r" b="b"/>
            <a:pathLst>
              <a:path w="1028065" h="525144">
                <a:moveTo>
                  <a:pt x="0" y="0"/>
                </a:moveTo>
                <a:lnTo>
                  <a:pt x="0" y="524825"/>
                </a:lnTo>
                <a:lnTo>
                  <a:pt x="1027782" y="524825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D7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5"/>
          <p:cNvSpPr/>
          <p:nvPr/>
        </p:nvSpPr>
        <p:spPr>
          <a:xfrm>
            <a:off x="7559155" y="1555064"/>
            <a:ext cx="1028065" cy="525145"/>
          </a:xfrm>
          <a:custGeom>
            <a:avLst/>
            <a:gdLst/>
            <a:ahLst/>
            <a:cxnLst/>
            <a:rect l="l" t="t" r="r" b="b"/>
            <a:pathLst>
              <a:path w="1028065" h="525144">
                <a:moveTo>
                  <a:pt x="0" y="0"/>
                </a:moveTo>
                <a:lnTo>
                  <a:pt x="0" y="524825"/>
                </a:lnTo>
                <a:lnTo>
                  <a:pt x="1027782" y="524825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/>
          <p:cNvSpPr txBox="1"/>
          <p:nvPr/>
        </p:nvSpPr>
        <p:spPr>
          <a:xfrm>
            <a:off x="7763299" y="1589361"/>
            <a:ext cx="604520" cy="506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9215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Exec. </a:t>
            </a:r>
            <a:r>
              <a:rPr sz="800" b="1" spc="-10" dirty="0">
                <a:latin typeface="Garamond"/>
                <a:cs typeface="Garamond"/>
              </a:rPr>
              <a:t>Dir.  </a:t>
            </a:r>
            <a:r>
              <a:rPr sz="800" b="1" spc="-5" dirty="0">
                <a:latin typeface="Garamond"/>
                <a:cs typeface="Garamond"/>
              </a:rPr>
              <a:t>Facilities</a:t>
            </a:r>
            <a:r>
              <a:rPr sz="800" b="1" spc="-4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and  Construction  </a:t>
            </a:r>
            <a:r>
              <a:rPr sz="800" spc="-5" dirty="0">
                <a:latin typeface="Garamond"/>
                <a:cs typeface="Garamond"/>
              </a:rPr>
              <a:t>Kelvin</a:t>
            </a:r>
            <a:r>
              <a:rPr sz="800" spc="-7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Okino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0" name="object 8"/>
          <p:cNvSpPr/>
          <p:nvPr/>
        </p:nvSpPr>
        <p:spPr>
          <a:xfrm>
            <a:off x="1483674" y="1550922"/>
            <a:ext cx="1028065" cy="457834"/>
          </a:xfrm>
          <a:custGeom>
            <a:avLst/>
            <a:gdLst/>
            <a:ahLst/>
            <a:cxnLst/>
            <a:rect l="l" t="t" r="r" b="b"/>
            <a:pathLst>
              <a:path w="1028064" h="457835">
                <a:moveTo>
                  <a:pt x="0" y="0"/>
                </a:moveTo>
                <a:lnTo>
                  <a:pt x="0" y="457602"/>
                </a:lnTo>
                <a:lnTo>
                  <a:pt x="1027782" y="457602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D7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/>
          <p:cNvSpPr/>
          <p:nvPr/>
        </p:nvSpPr>
        <p:spPr>
          <a:xfrm>
            <a:off x="1483674" y="1550927"/>
            <a:ext cx="1028065" cy="457834"/>
          </a:xfrm>
          <a:custGeom>
            <a:avLst/>
            <a:gdLst/>
            <a:ahLst/>
            <a:cxnLst/>
            <a:rect l="l" t="t" r="r" b="b"/>
            <a:pathLst>
              <a:path w="1028064" h="457835">
                <a:moveTo>
                  <a:pt x="0" y="0"/>
                </a:moveTo>
                <a:lnTo>
                  <a:pt x="0" y="457602"/>
                </a:lnTo>
                <a:lnTo>
                  <a:pt x="1027782" y="457602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0"/>
          <p:cNvSpPr txBox="1"/>
          <p:nvPr/>
        </p:nvSpPr>
        <p:spPr>
          <a:xfrm>
            <a:off x="1655038" y="1595324"/>
            <a:ext cx="703580" cy="38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Exec. </a:t>
            </a:r>
            <a:r>
              <a:rPr sz="800" b="1" spc="-10" dirty="0">
                <a:latin typeface="Garamond"/>
                <a:cs typeface="Garamond"/>
              </a:rPr>
              <a:t>Dir.  </a:t>
            </a:r>
            <a:r>
              <a:rPr sz="800" b="1" spc="-5" dirty="0">
                <a:latin typeface="Garamond"/>
                <a:cs typeface="Garamond"/>
              </a:rPr>
              <a:t>Elementary</a:t>
            </a:r>
            <a:r>
              <a:rPr sz="800" b="1" spc="-60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Ed.  </a:t>
            </a:r>
            <a:r>
              <a:rPr sz="800" spc="-5" dirty="0">
                <a:latin typeface="Garamond"/>
                <a:cs typeface="Garamond"/>
              </a:rPr>
              <a:t>Stan</a:t>
            </a:r>
            <a:r>
              <a:rPr sz="800" spc="-6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Machesky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3" name="object 12"/>
          <p:cNvSpPr/>
          <p:nvPr/>
        </p:nvSpPr>
        <p:spPr>
          <a:xfrm>
            <a:off x="2709886" y="1543651"/>
            <a:ext cx="1142365" cy="457834"/>
          </a:xfrm>
          <a:custGeom>
            <a:avLst/>
            <a:gdLst/>
            <a:ahLst/>
            <a:cxnLst/>
            <a:rect l="l" t="t" r="r" b="b"/>
            <a:pathLst>
              <a:path w="1142364" h="457835">
                <a:moveTo>
                  <a:pt x="0" y="0"/>
                </a:moveTo>
                <a:lnTo>
                  <a:pt x="0" y="457602"/>
                </a:lnTo>
                <a:lnTo>
                  <a:pt x="1141981" y="457602"/>
                </a:lnTo>
                <a:lnTo>
                  <a:pt x="114198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D7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3"/>
          <p:cNvSpPr/>
          <p:nvPr/>
        </p:nvSpPr>
        <p:spPr>
          <a:xfrm>
            <a:off x="2709886" y="1542613"/>
            <a:ext cx="1142365" cy="457834"/>
          </a:xfrm>
          <a:custGeom>
            <a:avLst/>
            <a:gdLst/>
            <a:ahLst/>
            <a:cxnLst/>
            <a:rect l="l" t="t" r="r" b="b"/>
            <a:pathLst>
              <a:path w="1142364" h="457835">
                <a:moveTo>
                  <a:pt x="0" y="0"/>
                </a:moveTo>
                <a:lnTo>
                  <a:pt x="0" y="457602"/>
                </a:lnTo>
                <a:lnTo>
                  <a:pt x="1141981" y="457602"/>
                </a:lnTo>
                <a:lnTo>
                  <a:pt x="1141981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4"/>
          <p:cNvSpPr txBox="1"/>
          <p:nvPr/>
        </p:nvSpPr>
        <p:spPr>
          <a:xfrm>
            <a:off x="2808955" y="1587012"/>
            <a:ext cx="942340" cy="38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ts val="960"/>
              </a:lnSpc>
            </a:pPr>
            <a:r>
              <a:rPr sz="800" b="1" spc="-5" dirty="0">
                <a:latin typeface="Garamond"/>
                <a:cs typeface="Garamond"/>
              </a:rPr>
              <a:t>Exec.</a:t>
            </a:r>
            <a:r>
              <a:rPr sz="800" b="1" spc="-80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Dir.</a:t>
            </a:r>
            <a:endParaRPr sz="800" dirty="0">
              <a:latin typeface="Garamond"/>
              <a:cs typeface="Garamond"/>
            </a:endParaRPr>
          </a:p>
          <a:p>
            <a:pPr algn="ctr">
              <a:lnSpc>
                <a:spcPts val="960"/>
              </a:lnSpc>
            </a:pPr>
            <a:r>
              <a:rPr sz="800" b="1" spc="-5" dirty="0">
                <a:latin typeface="Garamond"/>
                <a:cs typeface="Garamond"/>
              </a:rPr>
              <a:t>Secondary</a:t>
            </a:r>
            <a:r>
              <a:rPr sz="800" b="1" spc="-50" dirty="0">
                <a:latin typeface="Garamond"/>
                <a:cs typeface="Garamond"/>
              </a:rPr>
              <a:t> </a:t>
            </a:r>
            <a:r>
              <a:rPr sz="800" b="1" spc="-10" dirty="0">
                <a:latin typeface="Garamond"/>
                <a:cs typeface="Garamond"/>
              </a:rPr>
              <a:t>Education</a:t>
            </a:r>
            <a:endParaRPr sz="800" dirty="0">
              <a:latin typeface="Garamond"/>
              <a:cs typeface="Garamond"/>
            </a:endParaRPr>
          </a:p>
          <a:p>
            <a:pPr marR="15240" algn="ctr">
              <a:lnSpc>
                <a:spcPct val="100000"/>
              </a:lnSpc>
            </a:pPr>
            <a:r>
              <a:rPr sz="800" spc="-5" dirty="0">
                <a:latin typeface="Garamond"/>
                <a:cs typeface="Garamond"/>
              </a:rPr>
              <a:t>Keith</a:t>
            </a:r>
            <a:r>
              <a:rPr sz="800" spc="-6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Tuominen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08117" y="1564907"/>
            <a:ext cx="1143000" cy="457200"/>
          </a:xfrm>
          <a:custGeom>
            <a:avLst/>
            <a:gdLst/>
            <a:ahLst/>
            <a:cxnLst/>
            <a:rect l="l" t="t" r="r" b="b"/>
            <a:pathLst>
              <a:path w="1143000" h="457200">
                <a:moveTo>
                  <a:pt x="0" y="0"/>
                </a:moveTo>
                <a:lnTo>
                  <a:pt x="0" y="456792"/>
                </a:lnTo>
                <a:lnTo>
                  <a:pt x="1142791" y="456792"/>
                </a:lnTo>
                <a:lnTo>
                  <a:pt x="114279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D7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16432" y="1573222"/>
            <a:ext cx="1143000" cy="457200"/>
          </a:xfrm>
          <a:custGeom>
            <a:avLst/>
            <a:gdLst/>
            <a:ahLst/>
            <a:cxnLst/>
            <a:rect l="l" t="t" r="r" b="b"/>
            <a:pathLst>
              <a:path w="1143000" h="457200">
                <a:moveTo>
                  <a:pt x="0" y="0"/>
                </a:moveTo>
                <a:lnTo>
                  <a:pt x="0" y="456792"/>
                </a:lnTo>
                <a:lnTo>
                  <a:pt x="1142791" y="456792"/>
                </a:lnTo>
                <a:lnTo>
                  <a:pt x="1142791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223832" y="1624085"/>
            <a:ext cx="1094105" cy="38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60"/>
              </a:lnSpc>
            </a:pPr>
            <a:r>
              <a:rPr sz="800" b="1" spc="-5" dirty="0">
                <a:latin typeface="Garamond"/>
                <a:cs typeface="Garamond"/>
              </a:rPr>
              <a:t>Exec.</a:t>
            </a:r>
            <a:r>
              <a:rPr sz="800" b="1" spc="-75" dirty="0">
                <a:latin typeface="Garamond"/>
                <a:cs typeface="Garamond"/>
              </a:rPr>
              <a:t> </a:t>
            </a:r>
            <a:r>
              <a:rPr sz="800" b="1" spc="-10" dirty="0">
                <a:latin typeface="Garamond"/>
                <a:cs typeface="Garamond"/>
              </a:rPr>
              <a:t>Dir.</a:t>
            </a:r>
            <a:endParaRPr sz="800" dirty="0">
              <a:latin typeface="Garamond"/>
              <a:cs typeface="Garamond"/>
            </a:endParaRPr>
          </a:p>
          <a:p>
            <a:pPr algn="ctr">
              <a:lnSpc>
                <a:spcPts val="960"/>
              </a:lnSpc>
            </a:pPr>
            <a:r>
              <a:rPr sz="800" b="1" spc="-5" dirty="0">
                <a:latin typeface="Garamond"/>
                <a:cs typeface="Garamond"/>
              </a:rPr>
              <a:t>Student Support</a:t>
            </a:r>
            <a:r>
              <a:rPr sz="800" b="1" spc="-1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Services</a:t>
            </a:r>
            <a:endParaRPr sz="800" dirty="0">
              <a:latin typeface="Garamond"/>
              <a:cs typeface="Garamond"/>
            </a:endParaRPr>
          </a:p>
          <a:p>
            <a:pPr algn="ctr">
              <a:lnSpc>
                <a:spcPct val="100000"/>
              </a:lnSpc>
            </a:pPr>
            <a:r>
              <a:rPr sz="800" spc="-5" dirty="0">
                <a:latin typeface="Garamond"/>
                <a:cs typeface="Garamond"/>
              </a:rPr>
              <a:t>Alan</a:t>
            </a:r>
            <a:r>
              <a:rPr sz="800" spc="-5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Schlichting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9" name="object 20"/>
          <p:cNvSpPr txBox="1"/>
          <p:nvPr/>
        </p:nvSpPr>
        <p:spPr>
          <a:xfrm>
            <a:off x="373449" y="2036484"/>
            <a:ext cx="914400" cy="525145"/>
          </a:xfrm>
          <a:prstGeom prst="rect">
            <a:avLst/>
          </a:pr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50"/>
              </a:lnSpc>
            </a:pPr>
            <a:r>
              <a:rPr sz="800" b="1" spc="-5" dirty="0">
                <a:latin typeface="Garamond"/>
                <a:cs typeface="Garamond"/>
              </a:rPr>
              <a:t>Director</a:t>
            </a:r>
            <a:endParaRPr sz="800" dirty="0">
              <a:latin typeface="Garamond"/>
              <a:cs typeface="Garamond"/>
            </a:endParaRPr>
          </a:p>
          <a:p>
            <a:pPr marL="87630" marR="104139" indent="25400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Informal Disp.  Resol. Spec.  </a:t>
            </a:r>
            <a:r>
              <a:rPr sz="800" spc="-5" dirty="0">
                <a:latin typeface="Garamond"/>
                <a:cs typeface="Garamond"/>
              </a:rPr>
              <a:t>Jennifer</a:t>
            </a:r>
            <a:r>
              <a:rPr sz="800" spc="-5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O’Malley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25" name="object 27"/>
          <p:cNvSpPr/>
          <p:nvPr/>
        </p:nvSpPr>
        <p:spPr>
          <a:xfrm>
            <a:off x="6348798" y="2094745"/>
            <a:ext cx="914400" cy="457200"/>
          </a:xfrm>
          <a:custGeom>
            <a:avLst/>
            <a:gdLst/>
            <a:ahLst/>
            <a:cxnLst/>
            <a:rect l="l" t="t" r="r" b="b"/>
            <a:pathLst>
              <a:path w="914400" h="457200">
                <a:moveTo>
                  <a:pt x="0" y="0"/>
                </a:moveTo>
                <a:lnTo>
                  <a:pt x="0" y="456792"/>
                </a:lnTo>
                <a:lnTo>
                  <a:pt x="914394" y="456792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solidFill>
            <a:srgbClr val="BDD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8"/>
          <p:cNvSpPr/>
          <p:nvPr/>
        </p:nvSpPr>
        <p:spPr>
          <a:xfrm>
            <a:off x="6351136" y="2086441"/>
            <a:ext cx="914400" cy="457200"/>
          </a:xfrm>
          <a:custGeom>
            <a:avLst/>
            <a:gdLst/>
            <a:ahLst/>
            <a:cxnLst/>
            <a:rect l="l" t="t" r="r" b="b"/>
            <a:pathLst>
              <a:path w="914400" h="457200">
                <a:moveTo>
                  <a:pt x="0" y="0"/>
                </a:moveTo>
                <a:lnTo>
                  <a:pt x="0" y="456792"/>
                </a:lnTo>
                <a:lnTo>
                  <a:pt x="914394" y="456792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9"/>
          <p:cNvSpPr txBox="1"/>
          <p:nvPr/>
        </p:nvSpPr>
        <p:spPr>
          <a:xfrm>
            <a:off x="6470838" y="2093324"/>
            <a:ext cx="631190" cy="459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065" algn="ctr">
              <a:lnSpc>
                <a:spcPct val="100000"/>
              </a:lnSpc>
            </a:pPr>
            <a:r>
              <a:rPr sz="700" b="1" spc="-5" dirty="0" smtClean="0">
                <a:latin typeface="Garamond"/>
                <a:cs typeface="Garamond"/>
              </a:rPr>
              <a:t>Coordinator  </a:t>
            </a:r>
            <a:r>
              <a:rPr sz="700" b="1" spc="-5" dirty="0">
                <a:latin typeface="Garamond"/>
                <a:cs typeface="Garamond"/>
              </a:rPr>
              <a:t>Prevention and  Intervention  </a:t>
            </a:r>
            <a:r>
              <a:rPr sz="800" spc="-5" dirty="0">
                <a:latin typeface="Garamond"/>
                <a:cs typeface="Garamond"/>
              </a:rPr>
              <a:t>Sunghie</a:t>
            </a:r>
            <a:r>
              <a:rPr sz="800" spc="-6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Okino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28" name="object 31"/>
          <p:cNvSpPr txBox="1"/>
          <p:nvPr/>
        </p:nvSpPr>
        <p:spPr>
          <a:xfrm>
            <a:off x="2758268" y="2080773"/>
            <a:ext cx="1028065" cy="457200"/>
          </a:xfrm>
          <a:prstGeom prst="rect">
            <a:avLst/>
          </a:prstGeom>
          <a:solidFill>
            <a:srgbClr val="FFFF66"/>
          </a:solidFill>
          <a:ln w="19033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685"/>
              </a:spcBef>
            </a:pPr>
            <a:r>
              <a:rPr sz="800" b="1" spc="-5" dirty="0">
                <a:latin typeface="Garamond"/>
                <a:cs typeface="Garamond"/>
              </a:rPr>
              <a:t>Secondary</a:t>
            </a:r>
            <a:r>
              <a:rPr sz="800" b="1" spc="-2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Principals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29" name="object 33"/>
          <p:cNvSpPr/>
          <p:nvPr/>
        </p:nvSpPr>
        <p:spPr>
          <a:xfrm>
            <a:off x="2748465" y="3720798"/>
            <a:ext cx="1028065" cy="457200"/>
          </a:xfrm>
          <a:custGeom>
            <a:avLst/>
            <a:gdLst/>
            <a:ahLst/>
            <a:cxnLst/>
            <a:rect l="l" t="t" r="r" b="b"/>
            <a:pathLst>
              <a:path w="1028064" h="457200">
                <a:moveTo>
                  <a:pt x="0" y="0"/>
                </a:moveTo>
                <a:lnTo>
                  <a:pt x="0" y="456792"/>
                </a:lnTo>
                <a:lnTo>
                  <a:pt x="1027782" y="456792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4"/>
          <p:cNvSpPr/>
          <p:nvPr/>
        </p:nvSpPr>
        <p:spPr>
          <a:xfrm>
            <a:off x="2754937" y="3721331"/>
            <a:ext cx="1028065" cy="457200"/>
          </a:xfrm>
          <a:custGeom>
            <a:avLst/>
            <a:gdLst/>
            <a:ahLst/>
            <a:cxnLst/>
            <a:rect l="l" t="t" r="r" b="b"/>
            <a:pathLst>
              <a:path w="1028064" h="457200">
                <a:moveTo>
                  <a:pt x="0" y="0"/>
                </a:moveTo>
                <a:lnTo>
                  <a:pt x="0" y="456792"/>
                </a:lnTo>
                <a:lnTo>
                  <a:pt x="1027782" y="456792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5"/>
          <p:cNvSpPr txBox="1"/>
          <p:nvPr/>
        </p:nvSpPr>
        <p:spPr>
          <a:xfrm>
            <a:off x="2807377" y="3752165"/>
            <a:ext cx="967105" cy="38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92100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Director  Alternative</a:t>
            </a:r>
            <a:r>
              <a:rPr sz="800" b="1" spc="-3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Education</a:t>
            </a:r>
            <a:endParaRPr sz="800" dirty="0">
              <a:latin typeface="Garamond"/>
              <a:cs typeface="Garamond"/>
            </a:endParaRPr>
          </a:p>
          <a:p>
            <a:pPr marL="140335">
              <a:lnSpc>
                <a:spcPct val="100000"/>
              </a:lnSpc>
            </a:pPr>
            <a:r>
              <a:rPr sz="800" spc="-5" dirty="0">
                <a:latin typeface="Garamond"/>
                <a:cs typeface="Garamond"/>
              </a:rPr>
              <a:t>Rebecca</a:t>
            </a:r>
            <a:r>
              <a:rPr sz="800" spc="-9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Roberts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32" name="object 37"/>
          <p:cNvSpPr txBox="1"/>
          <p:nvPr/>
        </p:nvSpPr>
        <p:spPr>
          <a:xfrm>
            <a:off x="2756223" y="4270945"/>
            <a:ext cx="1028065" cy="525780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60325" rIns="0" bIns="0" rtlCol="0">
            <a:spAutoFit/>
          </a:bodyPr>
          <a:lstStyle/>
          <a:p>
            <a:pPr marL="33655" marR="25400" indent="-635" algn="ctr">
              <a:lnSpc>
                <a:spcPct val="100000"/>
              </a:lnSpc>
              <a:spcBef>
                <a:spcPts val="475"/>
              </a:spcBef>
            </a:pPr>
            <a:r>
              <a:rPr sz="800" b="1" spc="-5" dirty="0">
                <a:latin typeface="Garamond"/>
                <a:cs typeface="Garamond"/>
              </a:rPr>
              <a:t>Coordinator  Alternative Education  </a:t>
            </a:r>
            <a:r>
              <a:rPr sz="800" spc="-5" dirty="0">
                <a:latin typeface="Garamond"/>
                <a:cs typeface="Garamond"/>
              </a:rPr>
              <a:t>Natalie</a:t>
            </a:r>
            <a:r>
              <a:rPr sz="800" spc="-6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Hamilton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33" name="object 39"/>
          <p:cNvSpPr txBox="1"/>
          <p:nvPr/>
        </p:nvSpPr>
        <p:spPr>
          <a:xfrm>
            <a:off x="2755071" y="4853197"/>
            <a:ext cx="1028065" cy="400110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12395" marR="104139" indent="132715">
              <a:lnSpc>
                <a:spcPct val="100000"/>
              </a:lnSpc>
              <a:spcBef>
                <a:spcPts val="200"/>
              </a:spcBef>
            </a:pPr>
            <a:r>
              <a:rPr sz="800" b="1" spc="-5" dirty="0">
                <a:latin typeface="Garamond"/>
                <a:cs typeface="Garamond"/>
              </a:rPr>
              <a:t>Coordinator  On-Line</a:t>
            </a:r>
            <a:r>
              <a:rPr sz="800" b="1" spc="-4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Learning</a:t>
            </a:r>
            <a:endParaRPr sz="800" dirty="0">
              <a:latin typeface="Garamond"/>
              <a:cs typeface="Garamond"/>
            </a:endParaRPr>
          </a:p>
          <a:p>
            <a:pPr marL="186055">
              <a:lnSpc>
                <a:spcPts val="955"/>
              </a:lnSpc>
            </a:pPr>
            <a:r>
              <a:rPr sz="800" spc="-5" dirty="0" smtClean="0">
                <a:latin typeface="Garamond"/>
                <a:cs typeface="Garamond"/>
              </a:rPr>
              <a:t>Ra</a:t>
            </a:r>
            <a:r>
              <a:rPr lang="en-US" sz="800" spc="-5" dirty="0" smtClean="0">
                <a:latin typeface="Garamond"/>
                <a:cs typeface="Garamond"/>
              </a:rPr>
              <a:t>c</a:t>
            </a:r>
            <a:r>
              <a:rPr sz="800" spc="-5" dirty="0" smtClean="0">
                <a:latin typeface="Garamond"/>
                <a:cs typeface="Garamond"/>
              </a:rPr>
              <a:t>quel</a:t>
            </a:r>
            <a:r>
              <a:rPr sz="800" spc="-70" dirty="0" smtClean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Nedden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35" name="object 41"/>
          <p:cNvSpPr txBox="1"/>
          <p:nvPr/>
        </p:nvSpPr>
        <p:spPr>
          <a:xfrm>
            <a:off x="5743079" y="255789"/>
            <a:ext cx="1414145" cy="476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0525" marR="357505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Super</a:t>
            </a:r>
            <a:r>
              <a:rPr sz="800" b="1" dirty="0">
                <a:latin typeface="Garamond"/>
                <a:cs typeface="Garamond"/>
              </a:rPr>
              <a:t>i</a:t>
            </a:r>
            <a:r>
              <a:rPr sz="800" b="1" spc="-5" dirty="0">
                <a:latin typeface="Garamond"/>
                <a:cs typeface="Garamond"/>
              </a:rPr>
              <a:t>ntendent  Terry</a:t>
            </a:r>
            <a:r>
              <a:rPr sz="800" b="1" spc="-70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Walker</a:t>
            </a:r>
            <a:endParaRPr sz="800" dirty="0">
              <a:latin typeface="Garamond"/>
              <a:cs typeface="Garamond"/>
            </a:endParaRPr>
          </a:p>
          <a:p>
            <a:pPr marL="12065" marR="5080" indent="-635" algn="ctr">
              <a:lnSpc>
                <a:spcPct val="100000"/>
              </a:lnSpc>
              <a:spcBef>
                <a:spcPts val="10"/>
              </a:spcBef>
            </a:pPr>
            <a:r>
              <a:rPr sz="700" spc="-5" dirty="0">
                <a:latin typeface="Garamond"/>
                <a:cs typeface="Garamond"/>
              </a:rPr>
              <a:t>(Raianna Chavez, Executive Assistant)  </a:t>
            </a:r>
            <a:r>
              <a:rPr sz="700" spc="-5" dirty="0" smtClean="0">
                <a:latin typeface="Garamond"/>
                <a:cs typeface="Garamond"/>
              </a:rPr>
              <a:t>(</a:t>
            </a:r>
            <a:r>
              <a:rPr lang="en-US" sz="700" spc="-5" dirty="0" smtClean="0">
                <a:latin typeface="Garamond"/>
                <a:cs typeface="Garamond"/>
              </a:rPr>
              <a:t>Aurora Valencia</a:t>
            </a:r>
            <a:r>
              <a:rPr sz="700" spc="-5" dirty="0" smtClean="0">
                <a:latin typeface="Garamond"/>
                <a:cs typeface="Garamond"/>
              </a:rPr>
              <a:t>, </a:t>
            </a:r>
            <a:r>
              <a:rPr sz="700" spc="-5" dirty="0">
                <a:latin typeface="Garamond"/>
                <a:cs typeface="Garamond"/>
              </a:rPr>
              <a:t>Confidential</a:t>
            </a:r>
            <a:r>
              <a:rPr sz="700" spc="-50" dirty="0">
                <a:latin typeface="Garamond"/>
                <a:cs typeface="Garamond"/>
              </a:rPr>
              <a:t> </a:t>
            </a:r>
            <a:r>
              <a:rPr sz="700" spc="-5" dirty="0">
                <a:latin typeface="Garamond"/>
                <a:cs typeface="Garamond"/>
              </a:rPr>
              <a:t>Assistant)</a:t>
            </a:r>
            <a:endParaRPr sz="700" dirty="0">
              <a:latin typeface="Garamond"/>
              <a:cs typeface="Garamond"/>
            </a:endParaRPr>
          </a:p>
        </p:txBody>
      </p:sp>
      <p:sp>
        <p:nvSpPr>
          <p:cNvPr id="36" name="object 43"/>
          <p:cNvSpPr txBox="1"/>
          <p:nvPr/>
        </p:nvSpPr>
        <p:spPr>
          <a:xfrm>
            <a:off x="1541178" y="2063373"/>
            <a:ext cx="913765" cy="457200"/>
          </a:xfrm>
          <a:prstGeom prst="rect">
            <a:avLst/>
          </a:prstGeom>
          <a:solidFill>
            <a:srgbClr val="FFFF66"/>
          </a:solidFill>
          <a:ln w="19033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144145">
              <a:lnSpc>
                <a:spcPct val="100000"/>
              </a:lnSpc>
              <a:spcBef>
                <a:spcPts val="685"/>
              </a:spcBef>
            </a:pPr>
            <a:r>
              <a:rPr sz="800" b="1" spc="-5" dirty="0">
                <a:latin typeface="Garamond"/>
                <a:cs typeface="Garamond"/>
              </a:rPr>
              <a:t>K-6</a:t>
            </a:r>
            <a:r>
              <a:rPr sz="800" b="1" spc="-6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Principals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37" name="object 45"/>
          <p:cNvSpPr txBox="1"/>
          <p:nvPr/>
        </p:nvSpPr>
        <p:spPr>
          <a:xfrm>
            <a:off x="1541178" y="2585092"/>
            <a:ext cx="913765" cy="457200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29209" marR="20320" indent="158750">
              <a:lnSpc>
                <a:spcPct val="100000"/>
              </a:lnSpc>
              <a:spcBef>
                <a:spcPts val="209"/>
              </a:spcBef>
            </a:pPr>
            <a:r>
              <a:rPr sz="800" b="1" spc="-5" dirty="0">
                <a:latin typeface="Garamond"/>
                <a:cs typeface="Garamond"/>
              </a:rPr>
              <a:t>Coordinator  Prim. Inst.</a:t>
            </a:r>
            <a:r>
              <a:rPr sz="800" b="1" spc="-4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Literacy</a:t>
            </a:r>
            <a:endParaRPr sz="800" dirty="0">
              <a:latin typeface="Garamond"/>
              <a:cs typeface="Garamond"/>
            </a:endParaRPr>
          </a:p>
          <a:p>
            <a:pPr marL="126364">
              <a:lnSpc>
                <a:spcPct val="100000"/>
              </a:lnSpc>
            </a:pPr>
            <a:r>
              <a:rPr sz="800" spc="-5" dirty="0">
                <a:latin typeface="Garamond"/>
                <a:cs typeface="Garamond"/>
              </a:rPr>
              <a:t>Julie</a:t>
            </a:r>
            <a:r>
              <a:rPr sz="800" spc="-5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Delorenzo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38" name="object 47"/>
          <p:cNvSpPr txBox="1"/>
          <p:nvPr/>
        </p:nvSpPr>
        <p:spPr>
          <a:xfrm>
            <a:off x="6359447" y="2602387"/>
            <a:ext cx="914400" cy="625171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121285" marR="138430" algn="ctr">
              <a:lnSpc>
                <a:spcPct val="100000"/>
              </a:lnSpc>
              <a:spcBef>
                <a:spcPts val="195"/>
              </a:spcBef>
            </a:pPr>
            <a:r>
              <a:rPr sz="800" b="1" spc="-5" dirty="0">
                <a:latin typeface="Garamond"/>
                <a:cs typeface="Garamond"/>
              </a:rPr>
              <a:t>Coordinator </a:t>
            </a:r>
            <a:r>
              <a:rPr sz="800" b="1" dirty="0" smtClean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Academic &amp;  Behavioral  Interventions  </a:t>
            </a:r>
            <a:r>
              <a:rPr lang="en-US" sz="700" spc="-5" dirty="0" smtClean="0">
                <a:latin typeface="Garamond"/>
                <a:cs typeface="Garamond"/>
              </a:rPr>
              <a:t>Arthur Cummins</a:t>
            </a:r>
            <a:endParaRPr sz="700" dirty="0">
              <a:latin typeface="Garamond"/>
              <a:cs typeface="Garamond"/>
            </a:endParaRPr>
          </a:p>
        </p:txBody>
      </p:sp>
      <p:sp>
        <p:nvSpPr>
          <p:cNvPr id="40" name="object 49"/>
          <p:cNvSpPr/>
          <p:nvPr/>
        </p:nvSpPr>
        <p:spPr>
          <a:xfrm>
            <a:off x="6359447" y="3373981"/>
            <a:ext cx="914400" cy="525145"/>
          </a:xfrm>
          <a:custGeom>
            <a:avLst/>
            <a:gdLst/>
            <a:ahLst/>
            <a:cxnLst/>
            <a:rect l="l" t="t" r="r" b="b"/>
            <a:pathLst>
              <a:path w="914400" h="525145">
                <a:moveTo>
                  <a:pt x="0" y="0"/>
                </a:moveTo>
                <a:lnTo>
                  <a:pt x="0" y="524825"/>
                </a:lnTo>
                <a:lnTo>
                  <a:pt x="914394" y="524825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solidFill>
            <a:srgbClr val="BDD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50"/>
          <p:cNvSpPr/>
          <p:nvPr/>
        </p:nvSpPr>
        <p:spPr>
          <a:xfrm>
            <a:off x="6359445" y="3365675"/>
            <a:ext cx="914400" cy="525145"/>
          </a:xfrm>
          <a:custGeom>
            <a:avLst/>
            <a:gdLst/>
            <a:ahLst/>
            <a:cxnLst/>
            <a:rect l="l" t="t" r="r" b="b"/>
            <a:pathLst>
              <a:path w="914400" h="525145">
                <a:moveTo>
                  <a:pt x="0" y="0"/>
                </a:moveTo>
                <a:lnTo>
                  <a:pt x="0" y="524825"/>
                </a:lnTo>
                <a:lnTo>
                  <a:pt x="914394" y="524825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51"/>
          <p:cNvSpPr txBox="1"/>
          <p:nvPr/>
        </p:nvSpPr>
        <p:spPr>
          <a:xfrm>
            <a:off x="6527999" y="3391653"/>
            <a:ext cx="60325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</a:pPr>
            <a:r>
              <a:rPr lang="en-US" sz="800" b="1" spc="-5" dirty="0" smtClean="0">
                <a:latin typeface="Garamond"/>
                <a:cs typeface="Garamond"/>
              </a:rPr>
              <a:t>Director</a:t>
            </a:r>
            <a:r>
              <a:rPr sz="800" b="1" spc="-5" dirty="0" smtClean="0">
                <a:latin typeface="Garamond"/>
                <a:cs typeface="Garamond"/>
              </a:rPr>
              <a:t>  </a:t>
            </a:r>
            <a:r>
              <a:rPr sz="800" b="1" spc="-5" dirty="0">
                <a:latin typeface="Garamond"/>
                <a:cs typeface="Garamond"/>
              </a:rPr>
              <a:t>Language  De</a:t>
            </a:r>
            <a:r>
              <a:rPr sz="800" b="1" spc="-10" dirty="0">
                <a:latin typeface="Garamond"/>
                <a:cs typeface="Garamond"/>
              </a:rPr>
              <a:t>v</a:t>
            </a:r>
            <a:r>
              <a:rPr sz="800" b="1" spc="-5" dirty="0">
                <a:latin typeface="Garamond"/>
                <a:cs typeface="Garamond"/>
              </a:rPr>
              <a:t>elopment  </a:t>
            </a:r>
            <a:r>
              <a:rPr sz="800" spc="-5" dirty="0">
                <a:latin typeface="Garamond"/>
                <a:cs typeface="Garamond"/>
              </a:rPr>
              <a:t>Lisa</a:t>
            </a:r>
            <a:r>
              <a:rPr sz="800" spc="-6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Mennes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43" name="object 53"/>
          <p:cNvSpPr txBox="1"/>
          <p:nvPr/>
        </p:nvSpPr>
        <p:spPr>
          <a:xfrm>
            <a:off x="6365092" y="4915948"/>
            <a:ext cx="913765" cy="457200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99695" marR="116205" indent="-1905" algn="ctr">
              <a:lnSpc>
                <a:spcPct val="100000"/>
              </a:lnSpc>
              <a:spcBef>
                <a:spcPts val="200"/>
              </a:spcBef>
            </a:pPr>
            <a:r>
              <a:rPr sz="800" b="1" spc="-5" dirty="0">
                <a:latin typeface="Garamond"/>
                <a:cs typeface="Garamond"/>
              </a:rPr>
              <a:t>Coordinator  Health Services  </a:t>
            </a:r>
            <a:r>
              <a:rPr sz="800" spc="-5" dirty="0">
                <a:latin typeface="Garamond"/>
                <a:cs typeface="Garamond"/>
              </a:rPr>
              <a:t>Marcia</a:t>
            </a:r>
            <a:r>
              <a:rPr sz="800" spc="-6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Noonan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44" name="object 55"/>
          <p:cNvSpPr txBox="1"/>
          <p:nvPr/>
        </p:nvSpPr>
        <p:spPr>
          <a:xfrm>
            <a:off x="6355565" y="3949959"/>
            <a:ext cx="913765" cy="446276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R="12065" algn="ctr">
              <a:lnSpc>
                <a:spcPct val="100000"/>
              </a:lnSpc>
              <a:spcBef>
                <a:spcPts val="200"/>
              </a:spcBef>
            </a:pPr>
            <a:r>
              <a:rPr sz="800" b="1" spc="-5" dirty="0">
                <a:latin typeface="Garamond"/>
                <a:cs typeface="Garamond"/>
              </a:rPr>
              <a:t>Coordinator </a:t>
            </a:r>
            <a:endParaRPr lang="en-US" sz="800" b="1" spc="-5" dirty="0">
              <a:latin typeface="Garamond"/>
              <a:cs typeface="Garamond"/>
            </a:endParaRPr>
          </a:p>
          <a:p>
            <a:pPr marR="1206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Language </a:t>
            </a:r>
            <a:r>
              <a:rPr lang="en-US" sz="800" b="1" spc="-5" dirty="0" err="1" smtClean="0">
                <a:latin typeface="Garamond"/>
                <a:cs typeface="Garamond"/>
              </a:rPr>
              <a:t>Devel</a:t>
            </a:r>
            <a:r>
              <a:rPr lang="en-US" sz="800" b="1" spc="-5" dirty="0" smtClean="0">
                <a:latin typeface="Garamond"/>
                <a:cs typeface="Garamond"/>
              </a:rPr>
              <a:t>.</a:t>
            </a:r>
          </a:p>
          <a:p>
            <a:pPr marR="12065" algn="ctr">
              <a:lnSpc>
                <a:spcPct val="100000"/>
              </a:lnSpc>
              <a:spcBef>
                <a:spcPts val="200"/>
              </a:spcBef>
            </a:pPr>
            <a:r>
              <a:rPr sz="800" spc="-5" dirty="0" smtClean="0">
                <a:latin typeface="Garamond"/>
                <a:cs typeface="Garamond"/>
              </a:rPr>
              <a:t>Erin</a:t>
            </a:r>
            <a:r>
              <a:rPr sz="800" spc="-65" dirty="0" smtClean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Timberman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45" name="object 57"/>
          <p:cNvSpPr txBox="1"/>
          <p:nvPr/>
        </p:nvSpPr>
        <p:spPr>
          <a:xfrm>
            <a:off x="7615849" y="2178438"/>
            <a:ext cx="914400" cy="457834"/>
          </a:xfrm>
          <a:prstGeom prst="rect">
            <a:avLst/>
          </a:pr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155575" marR="172085" indent="-635" algn="ctr">
              <a:lnSpc>
                <a:spcPct val="100000"/>
              </a:lnSpc>
              <a:spcBef>
                <a:spcPts val="209"/>
              </a:spcBef>
            </a:pPr>
            <a:r>
              <a:rPr sz="800" b="1" spc="-5" dirty="0">
                <a:latin typeface="Garamond"/>
                <a:cs typeface="Garamond"/>
              </a:rPr>
              <a:t>Director  Construction  </a:t>
            </a:r>
            <a:r>
              <a:rPr sz="800" spc="-5" dirty="0">
                <a:latin typeface="Garamond"/>
                <a:cs typeface="Garamond"/>
              </a:rPr>
              <a:t>Joe</a:t>
            </a:r>
            <a:r>
              <a:rPr sz="800" spc="-7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Chapin</a:t>
            </a:r>
            <a:endParaRPr sz="800">
              <a:latin typeface="Garamond"/>
              <a:cs typeface="Garamond"/>
            </a:endParaRPr>
          </a:p>
        </p:txBody>
      </p:sp>
      <p:sp>
        <p:nvSpPr>
          <p:cNvPr id="47" name="object 59"/>
          <p:cNvSpPr txBox="1"/>
          <p:nvPr/>
        </p:nvSpPr>
        <p:spPr>
          <a:xfrm>
            <a:off x="6365089" y="5411287"/>
            <a:ext cx="913765" cy="457200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83185" marR="99695" indent="-635" algn="ctr">
              <a:lnSpc>
                <a:spcPct val="100000"/>
              </a:lnSpc>
              <a:spcBef>
                <a:spcPts val="209"/>
              </a:spcBef>
            </a:pPr>
            <a:r>
              <a:rPr sz="800" b="1" spc="-5" dirty="0">
                <a:latin typeface="Garamond"/>
                <a:cs typeface="Garamond"/>
              </a:rPr>
              <a:t>Coordinator  Student Services  </a:t>
            </a:r>
            <a:r>
              <a:rPr sz="800" spc="-5" dirty="0">
                <a:latin typeface="Garamond"/>
                <a:cs typeface="Garamond"/>
              </a:rPr>
              <a:t>Tammy</a:t>
            </a:r>
            <a:r>
              <a:rPr sz="800" spc="-6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Blakely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48" name="object 61"/>
          <p:cNvSpPr/>
          <p:nvPr/>
        </p:nvSpPr>
        <p:spPr>
          <a:xfrm>
            <a:off x="2161853" y="753172"/>
            <a:ext cx="3141980" cy="571500"/>
          </a:xfrm>
          <a:custGeom>
            <a:avLst/>
            <a:gdLst/>
            <a:ahLst/>
            <a:cxnLst/>
            <a:rect l="l" t="t" r="r" b="b"/>
            <a:pathLst>
              <a:path w="3141979" h="571500">
                <a:moveTo>
                  <a:pt x="0" y="0"/>
                </a:moveTo>
                <a:lnTo>
                  <a:pt x="0" y="570990"/>
                </a:lnTo>
                <a:lnTo>
                  <a:pt x="3141662" y="570990"/>
                </a:lnTo>
                <a:lnTo>
                  <a:pt x="3141662" y="0"/>
                </a:lnTo>
                <a:lnTo>
                  <a:pt x="0" y="0"/>
                </a:lnTo>
                <a:close/>
              </a:path>
            </a:pathLst>
          </a:custGeom>
          <a:solidFill>
            <a:srgbClr val="F7CBA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62"/>
          <p:cNvSpPr/>
          <p:nvPr/>
        </p:nvSpPr>
        <p:spPr>
          <a:xfrm>
            <a:off x="2160426" y="741792"/>
            <a:ext cx="3141980" cy="571500"/>
          </a:xfrm>
          <a:custGeom>
            <a:avLst/>
            <a:gdLst/>
            <a:ahLst/>
            <a:cxnLst/>
            <a:rect l="l" t="t" r="r" b="b"/>
            <a:pathLst>
              <a:path w="3141979" h="571500">
                <a:moveTo>
                  <a:pt x="0" y="0"/>
                </a:moveTo>
                <a:lnTo>
                  <a:pt x="0" y="570990"/>
                </a:lnTo>
                <a:lnTo>
                  <a:pt x="3141662" y="570990"/>
                </a:lnTo>
                <a:lnTo>
                  <a:pt x="3141662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  <a:effectLst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63"/>
          <p:cNvSpPr txBox="1"/>
          <p:nvPr/>
        </p:nvSpPr>
        <p:spPr>
          <a:xfrm>
            <a:off x="2982342" y="862572"/>
            <a:ext cx="1459865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" marR="56515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Asst. Supt. Education Services  Cassie</a:t>
            </a:r>
            <a:r>
              <a:rPr sz="800" b="1" spc="-7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Parham</a:t>
            </a:r>
            <a:endParaRPr sz="800" dirty="0">
              <a:latin typeface="Garamond"/>
              <a:cs typeface="Garamond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700" spc="-5" dirty="0">
                <a:latin typeface="Garamond"/>
                <a:cs typeface="Garamond"/>
              </a:rPr>
              <a:t>(Charlotte Glass, Confidential</a:t>
            </a:r>
            <a:r>
              <a:rPr sz="700" spc="-50" dirty="0">
                <a:latin typeface="Garamond"/>
                <a:cs typeface="Garamond"/>
              </a:rPr>
              <a:t> </a:t>
            </a:r>
            <a:r>
              <a:rPr sz="700" spc="-5" dirty="0" smtClean="0">
                <a:latin typeface="Garamond"/>
                <a:cs typeface="Garamond"/>
              </a:rPr>
              <a:t>Assistan</a:t>
            </a:r>
            <a:r>
              <a:rPr lang="en-US" sz="700" spc="-5" dirty="0" smtClean="0">
                <a:latin typeface="Garamond"/>
                <a:cs typeface="Garamond"/>
              </a:rPr>
              <a:t>t</a:t>
            </a:r>
            <a:r>
              <a:rPr sz="700" spc="-5" dirty="0" smtClean="0">
                <a:latin typeface="Garamond"/>
                <a:cs typeface="Garamond"/>
              </a:rPr>
              <a:t>)</a:t>
            </a:r>
            <a:endParaRPr sz="700" dirty="0">
              <a:latin typeface="Garamond"/>
              <a:cs typeface="Garamond"/>
            </a:endParaRPr>
          </a:p>
        </p:txBody>
      </p:sp>
      <p:sp>
        <p:nvSpPr>
          <p:cNvPr id="51" name="object 65"/>
          <p:cNvSpPr/>
          <p:nvPr/>
        </p:nvSpPr>
        <p:spPr>
          <a:xfrm>
            <a:off x="7496688" y="792639"/>
            <a:ext cx="1998980" cy="572135"/>
          </a:xfrm>
          <a:custGeom>
            <a:avLst/>
            <a:gdLst/>
            <a:ahLst/>
            <a:cxnLst/>
            <a:rect l="l" t="t" r="r" b="b"/>
            <a:pathLst>
              <a:path w="1998979" h="572135">
                <a:moveTo>
                  <a:pt x="0" y="0"/>
                </a:moveTo>
                <a:lnTo>
                  <a:pt x="0" y="571800"/>
                </a:lnTo>
                <a:lnTo>
                  <a:pt x="1998871" y="571800"/>
                </a:lnTo>
                <a:lnTo>
                  <a:pt x="1998871" y="0"/>
                </a:lnTo>
                <a:lnTo>
                  <a:pt x="0" y="0"/>
                </a:lnTo>
                <a:close/>
              </a:path>
            </a:pathLst>
          </a:custGeom>
          <a:solidFill>
            <a:srgbClr val="F7CBA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66"/>
          <p:cNvSpPr/>
          <p:nvPr/>
        </p:nvSpPr>
        <p:spPr>
          <a:xfrm>
            <a:off x="7496686" y="792639"/>
            <a:ext cx="1998980" cy="572135"/>
          </a:xfrm>
          <a:custGeom>
            <a:avLst/>
            <a:gdLst/>
            <a:ahLst/>
            <a:cxnLst/>
            <a:rect l="l" t="t" r="r" b="b"/>
            <a:pathLst>
              <a:path w="1998979" h="572135">
                <a:moveTo>
                  <a:pt x="0" y="0"/>
                </a:moveTo>
                <a:lnTo>
                  <a:pt x="0" y="571800"/>
                </a:lnTo>
                <a:lnTo>
                  <a:pt x="1998871" y="571800"/>
                </a:lnTo>
                <a:lnTo>
                  <a:pt x="1998871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chemeClr val="tx1"/>
            </a:solidFill>
          </a:ln>
          <a:effectLst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67"/>
          <p:cNvSpPr txBox="1"/>
          <p:nvPr/>
        </p:nvSpPr>
        <p:spPr>
          <a:xfrm>
            <a:off x="7827052" y="893518"/>
            <a:ext cx="1413510" cy="370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9695" marR="67310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Asst. Supt. Business Services  John</a:t>
            </a:r>
            <a:r>
              <a:rPr sz="800" b="1" spc="-5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Fogarty</a:t>
            </a:r>
            <a:endParaRPr sz="800" dirty="0">
              <a:latin typeface="Garamond"/>
              <a:cs typeface="Garamond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700" spc="-5" dirty="0">
                <a:latin typeface="Garamond"/>
                <a:cs typeface="Garamond"/>
              </a:rPr>
              <a:t>(Jennifer Payton, Confidential</a:t>
            </a:r>
            <a:r>
              <a:rPr sz="700" spc="-35" dirty="0">
                <a:latin typeface="Garamond"/>
                <a:cs typeface="Garamond"/>
              </a:rPr>
              <a:t> </a:t>
            </a:r>
            <a:r>
              <a:rPr sz="700" spc="-5" dirty="0">
                <a:latin typeface="Garamond"/>
                <a:cs typeface="Garamond"/>
              </a:rPr>
              <a:t>Assistant)</a:t>
            </a:r>
            <a:endParaRPr sz="700" dirty="0">
              <a:latin typeface="Garamond"/>
              <a:cs typeface="Garamond"/>
            </a:endParaRPr>
          </a:p>
        </p:txBody>
      </p:sp>
      <p:sp>
        <p:nvSpPr>
          <p:cNvPr id="54" name="object 69"/>
          <p:cNvSpPr/>
          <p:nvPr/>
        </p:nvSpPr>
        <p:spPr>
          <a:xfrm>
            <a:off x="9643648" y="792639"/>
            <a:ext cx="1513840" cy="786130"/>
          </a:xfrm>
          <a:custGeom>
            <a:avLst/>
            <a:gdLst/>
            <a:ahLst/>
            <a:cxnLst/>
            <a:rect l="l" t="t" r="r" b="b"/>
            <a:pathLst>
              <a:path w="1513840" h="786130">
                <a:moveTo>
                  <a:pt x="0" y="0"/>
                </a:moveTo>
                <a:lnTo>
                  <a:pt x="0" y="785618"/>
                </a:lnTo>
                <a:lnTo>
                  <a:pt x="1513732" y="785618"/>
                </a:lnTo>
                <a:lnTo>
                  <a:pt x="15137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7CB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70"/>
          <p:cNvSpPr/>
          <p:nvPr/>
        </p:nvSpPr>
        <p:spPr>
          <a:xfrm>
            <a:off x="9635338" y="792639"/>
            <a:ext cx="1513840" cy="786130"/>
          </a:xfrm>
          <a:custGeom>
            <a:avLst/>
            <a:gdLst/>
            <a:ahLst/>
            <a:cxnLst/>
            <a:rect l="l" t="t" r="r" b="b"/>
            <a:pathLst>
              <a:path w="1513840" h="786130">
                <a:moveTo>
                  <a:pt x="0" y="0"/>
                </a:moveTo>
                <a:lnTo>
                  <a:pt x="0" y="785618"/>
                </a:lnTo>
                <a:lnTo>
                  <a:pt x="1513732" y="785618"/>
                </a:lnTo>
                <a:lnTo>
                  <a:pt x="1513732" y="0"/>
                </a:lnTo>
                <a:lnTo>
                  <a:pt x="0" y="0"/>
                </a:lnTo>
                <a:close/>
              </a:path>
            </a:pathLst>
          </a:custGeom>
          <a:noFill/>
          <a:ln w="19033">
            <a:solidFill>
              <a:srgbClr val="000000"/>
            </a:solidFill>
          </a:ln>
          <a:effectLst>
            <a:outerShdw dist="38100" sx="1000" sy="1000" algn="tl" rotWithShape="0">
              <a:prstClr val="black"/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71"/>
          <p:cNvSpPr txBox="1"/>
          <p:nvPr/>
        </p:nvSpPr>
        <p:spPr>
          <a:xfrm>
            <a:off x="9706707" y="886228"/>
            <a:ext cx="1395095" cy="595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0190" marR="33655" indent="-182245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Asst. Supt. Human Resources  </a:t>
            </a:r>
            <a:r>
              <a:rPr sz="800" b="1" spc="-10" dirty="0">
                <a:latin typeface="Garamond"/>
                <a:cs typeface="Garamond"/>
              </a:rPr>
              <a:t>Eamonn</a:t>
            </a:r>
            <a:r>
              <a:rPr sz="800" b="1" spc="-40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O’Donovan</a:t>
            </a:r>
            <a:endParaRPr sz="800" dirty="0">
              <a:latin typeface="Garamond"/>
              <a:cs typeface="Garamond"/>
            </a:endParaRPr>
          </a:p>
          <a:p>
            <a:pPr marL="12700" marR="5080" indent="635">
              <a:lnSpc>
                <a:spcPct val="100000"/>
              </a:lnSpc>
              <a:spcBef>
                <a:spcPts val="5"/>
              </a:spcBef>
            </a:pPr>
            <a:r>
              <a:rPr sz="700" spc="-5" dirty="0">
                <a:latin typeface="Garamond"/>
                <a:cs typeface="Garamond"/>
              </a:rPr>
              <a:t>(Kambra Strout, Confidential Assistant)  </a:t>
            </a:r>
            <a:r>
              <a:rPr sz="700" dirty="0">
                <a:latin typeface="Garamond"/>
                <a:cs typeface="Garamond"/>
              </a:rPr>
              <a:t>(Kathy </a:t>
            </a:r>
            <a:r>
              <a:rPr sz="700" spc="-5" dirty="0">
                <a:latin typeface="Garamond"/>
                <a:cs typeface="Garamond"/>
              </a:rPr>
              <a:t>Baum, Confidential HR</a:t>
            </a:r>
            <a:r>
              <a:rPr sz="700" spc="-55" dirty="0">
                <a:latin typeface="Garamond"/>
                <a:cs typeface="Garamond"/>
              </a:rPr>
              <a:t> </a:t>
            </a:r>
            <a:r>
              <a:rPr sz="700" spc="-5" dirty="0">
                <a:latin typeface="Garamond"/>
                <a:cs typeface="Garamond"/>
              </a:rPr>
              <a:t>Tech)</a:t>
            </a:r>
            <a:endParaRPr sz="700" dirty="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700" spc="-5" dirty="0">
                <a:latin typeface="Garamond"/>
                <a:cs typeface="Garamond"/>
              </a:rPr>
              <a:t>(Kay Krumes, Confidential HR</a:t>
            </a:r>
            <a:r>
              <a:rPr sz="700" spc="30" dirty="0">
                <a:latin typeface="Garamond"/>
                <a:cs typeface="Garamond"/>
              </a:rPr>
              <a:t> </a:t>
            </a:r>
            <a:r>
              <a:rPr sz="700" spc="-5" dirty="0">
                <a:latin typeface="Garamond"/>
                <a:cs typeface="Garamond"/>
              </a:rPr>
              <a:t>Tech)</a:t>
            </a:r>
            <a:endParaRPr sz="700" dirty="0">
              <a:latin typeface="Garamond"/>
              <a:cs typeface="Garamond"/>
            </a:endParaRPr>
          </a:p>
        </p:txBody>
      </p:sp>
      <p:sp>
        <p:nvSpPr>
          <p:cNvPr id="57" name="object 73"/>
          <p:cNvSpPr/>
          <p:nvPr/>
        </p:nvSpPr>
        <p:spPr>
          <a:xfrm>
            <a:off x="11277675" y="800952"/>
            <a:ext cx="681990" cy="699770"/>
          </a:xfrm>
          <a:custGeom>
            <a:avLst/>
            <a:gdLst/>
            <a:ahLst/>
            <a:cxnLst/>
            <a:rect l="l" t="t" r="r" b="b"/>
            <a:pathLst>
              <a:path w="681990" h="699769">
                <a:moveTo>
                  <a:pt x="0" y="0"/>
                </a:moveTo>
                <a:lnTo>
                  <a:pt x="0" y="699767"/>
                </a:lnTo>
                <a:lnTo>
                  <a:pt x="681949" y="699767"/>
                </a:lnTo>
                <a:lnTo>
                  <a:pt x="6819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7CBAC"/>
          </a:solidFill>
          <a:effectLst>
            <a:outerShdw dist="38100" sx="1000" sy="1000" algn="tl" rotWithShape="0">
              <a:prstClr val="black"/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74"/>
          <p:cNvSpPr/>
          <p:nvPr/>
        </p:nvSpPr>
        <p:spPr>
          <a:xfrm>
            <a:off x="11269363" y="809265"/>
            <a:ext cx="681990" cy="699770"/>
          </a:xfrm>
          <a:custGeom>
            <a:avLst/>
            <a:gdLst/>
            <a:ahLst/>
            <a:cxnLst/>
            <a:rect l="l" t="t" r="r" b="b"/>
            <a:pathLst>
              <a:path w="681990" h="699769">
                <a:moveTo>
                  <a:pt x="0" y="0"/>
                </a:moveTo>
                <a:lnTo>
                  <a:pt x="0" y="699767"/>
                </a:lnTo>
                <a:lnTo>
                  <a:pt x="681949" y="699767"/>
                </a:lnTo>
                <a:lnTo>
                  <a:pt x="681949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75"/>
          <p:cNvSpPr txBox="1"/>
          <p:nvPr/>
        </p:nvSpPr>
        <p:spPr>
          <a:xfrm>
            <a:off x="11307902" y="1008403"/>
            <a:ext cx="598170" cy="38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24765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Chief Tech.  Officer  Brianne</a:t>
            </a:r>
            <a:r>
              <a:rPr sz="800" b="1" spc="-6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Ford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60" name="object 77"/>
          <p:cNvSpPr/>
          <p:nvPr/>
        </p:nvSpPr>
        <p:spPr>
          <a:xfrm>
            <a:off x="4216131" y="1525984"/>
            <a:ext cx="1364344" cy="457834"/>
          </a:xfrm>
          <a:custGeom>
            <a:avLst/>
            <a:gdLst/>
            <a:ahLst/>
            <a:cxnLst/>
            <a:rect l="l" t="t" r="r" b="b"/>
            <a:pathLst>
              <a:path w="1143000" h="457835">
                <a:moveTo>
                  <a:pt x="0" y="0"/>
                </a:moveTo>
                <a:lnTo>
                  <a:pt x="0" y="457602"/>
                </a:lnTo>
                <a:lnTo>
                  <a:pt x="1142791" y="457602"/>
                </a:lnTo>
                <a:lnTo>
                  <a:pt x="114279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D7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78"/>
          <p:cNvSpPr/>
          <p:nvPr/>
        </p:nvSpPr>
        <p:spPr>
          <a:xfrm>
            <a:off x="4221453" y="1516834"/>
            <a:ext cx="1340822" cy="457834"/>
          </a:xfrm>
          <a:custGeom>
            <a:avLst/>
            <a:gdLst/>
            <a:ahLst/>
            <a:cxnLst/>
            <a:rect l="l" t="t" r="r" b="b"/>
            <a:pathLst>
              <a:path w="1143000" h="457835">
                <a:moveTo>
                  <a:pt x="0" y="0"/>
                </a:moveTo>
                <a:lnTo>
                  <a:pt x="0" y="457602"/>
                </a:lnTo>
                <a:lnTo>
                  <a:pt x="1142791" y="457602"/>
                </a:lnTo>
                <a:lnTo>
                  <a:pt x="1142791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79"/>
          <p:cNvSpPr txBox="1"/>
          <p:nvPr/>
        </p:nvSpPr>
        <p:spPr>
          <a:xfrm>
            <a:off x="4215945" y="1500317"/>
            <a:ext cx="1361294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60"/>
              </a:lnSpc>
            </a:pPr>
            <a:r>
              <a:rPr sz="800" b="1" spc="-5" dirty="0">
                <a:latin typeface="Garamond"/>
                <a:cs typeface="Garamond"/>
              </a:rPr>
              <a:t>Exec.</a:t>
            </a:r>
            <a:r>
              <a:rPr sz="800" b="1" spc="-75" dirty="0">
                <a:latin typeface="Garamond"/>
                <a:cs typeface="Garamond"/>
              </a:rPr>
              <a:t> </a:t>
            </a:r>
            <a:r>
              <a:rPr sz="800" b="1" spc="-10" dirty="0">
                <a:latin typeface="Garamond"/>
                <a:cs typeface="Garamond"/>
              </a:rPr>
              <a:t>Dir.</a:t>
            </a:r>
            <a:endParaRPr sz="800" dirty="0">
              <a:latin typeface="Garamond"/>
              <a:cs typeface="Garamond"/>
            </a:endParaRPr>
          </a:p>
          <a:p>
            <a:pPr algn="ctr">
              <a:lnSpc>
                <a:spcPts val="960"/>
              </a:lnSpc>
            </a:pPr>
            <a:r>
              <a:rPr lang="en-US" sz="800" b="1" spc="-5" dirty="0" smtClean="0">
                <a:latin typeface="Garamond"/>
                <a:cs typeface="Garamond"/>
              </a:rPr>
              <a:t>Curriculum, Instruction</a:t>
            </a:r>
            <a:r>
              <a:rPr sz="800" b="1" spc="-5" dirty="0" smtClean="0">
                <a:latin typeface="Garamond"/>
                <a:cs typeface="Garamond"/>
              </a:rPr>
              <a:t>.</a:t>
            </a:r>
            <a:r>
              <a:rPr lang="en-US" sz="800" b="1" spc="-5" dirty="0" smtClean="0">
                <a:latin typeface="Garamond"/>
                <a:cs typeface="Garamond"/>
              </a:rPr>
              <a:t> &amp; Professional Learning</a:t>
            </a:r>
            <a:endParaRPr sz="800" dirty="0">
              <a:latin typeface="Garamond"/>
              <a:cs typeface="Garamond"/>
            </a:endParaRPr>
          </a:p>
          <a:p>
            <a:pPr marR="18415" algn="ctr">
              <a:lnSpc>
                <a:spcPct val="100000"/>
              </a:lnSpc>
            </a:pPr>
            <a:r>
              <a:rPr sz="800" spc="-5" dirty="0">
                <a:latin typeface="Garamond"/>
                <a:cs typeface="Garamond"/>
              </a:rPr>
              <a:t>Catherine</a:t>
            </a:r>
            <a:r>
              <a:rPr sz="800" spc="-5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Holmes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64" name="object 81"/>
          <p:cNvSpPr/>
          <p:nvPr/>
        </p:nvSpPr>
        <p:spPr>
          <a:xfrm>
            <a:off x="382583" y="2584763"/>
            <a:ext cx="914400" cy="457200"/>
          </a:xfrm>
          <a:custGeom>
            <a:avLst/>
            <a:gdLst/>
            <a:ahLst/>
            <a:cxnLst/>
            <a:rect l="l" t="t" r="r" b="b"/>
            <a:pathLst>
              <a:path w="914400" h="457200">
                <a:moveTo>
                  <a:pt x="0" y="0"/>
                </a:moveTo>
                <a:lnTo>
                  <a:pt x="0" y="456792"/>
                </a:lnTo>
                <a:lnTo>
                  <a:pt x="914394" y="456792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82"/>
          <p:cNvSpPr/>
          <p:nvPr/>
        </p:nvSpPr>
        <p:spPr>
          <a:xfrm>
            <a:off x="382433" y="2574631"/>
            <a:ext cx="914400" cy="457200"/>
          </a:xfrm>
          <a:custGeom>
            <a:avLst/>
            <a:gdLst/>
            <a:ahLst/>
            <a:cxnLst/>
            <a:rect l="l" t="t" r="r" b="b"/>
            <a:pathLst>
              <a:path w="914400" h="457200">
                <a:moveTo>
                  <a:pt x="0" y="0"/>
                </a:moveTo>
                <a:lnTo>
                  <a:pt x="0" y="456792"/>
                </a:lnTo>
                <a:lnTo>
                  <a:pt x="914394" y="456792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83"/>
          <p:cNvSpPr txBox="1"/>
          <p:nvPr/>
        </p:nvSpPr>
        <p:spPr>
          <a:xfrm>
            <a:off x="421157" y="2635090"/>
            <a:ext cx="86741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41935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Director  Special Ed.</a:t>
            </a:r>
            <a:r>
              <a:rPr sz="800" b="1" spc="-4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(Elem.)</a:t>
            </a:r>
            <a:endParaRPr sz="800" dirty="0">
              <a:latin typeface="Garamond"/>
              <a:cs typeface="Garamond"/>
            </a:endParaRPr>
          </a:p>
          <a:p>
            <a:pPr marL="147955">
              <a:lnSpc>
                <a:spcPct val="100000"/>
              </a:lnSpc>
            </a:pPr>
            <a:r>
              <a:rPr lang="en-US" sz="800" spc="-5" dirty="0" smtClean="0">
                <a:latin typeface="Garamond"/>
                <a:cs typeface="Garamond"/>
              </a:rPr>
              <a:t>Lisa </a:t>
            </a:r>
            <a:r>
              <a:rPr lang="en-US" sz="800" spc="-5" dirty="0" err="1" smtClean="0">
                <a:latin typeface="Garamond"/>
                <a:cs typeface="Garamond"/>
              </a:rPr>
              <a:t>Torkzadeh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67" name="object 85"/>
          <p:cNvSpPr txBox="1"/>
          <p:nvPr/>
        </p:nvSpPr>
        <p:spPr>
          <a:xfrm>
            <a:off x="387967" y="3051902"/>
            <a:ext cx="914400" cy="396261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106045" marR="99060" indent="1270" algn="ctr">
              <a:lnSpc>
                <a:spcPct val="100000"/>
              </a:lnSpc>
              <a:spcBef>
                <a:spcPts val="209"/>
              </a:spcBef>
            </a:pPr>
            <a:r>
              <a:rPr sz="800" b="1" spc="-5" dirty="0">
                <a:latin typeface="Garamond"/>
                <a:cs typeface="Garamond"/>
              </a:rPr>
              <a:t>Coordinator </a:t>
            </a:r>
            <a:r>
              <a:rPr sz="800" b="1" spc="-5" dirty="0" smtClean="0">
                <a:latin typeface="Garamond"/>
                <a:cs typeface="Garamond"/>
              </a:rPr>
              <a:t>  </a:t>
            </a:r>
            <a:r>
              <a:rPr sz="800" b="1" spc="-5" dirty="0">
                <a:latin typeface="Garamond"/>
                <a:cs typeface="Garamond"/>
              </a:rPr>
              <a:t>Autism </a:t>
            </a:r>
            <a:r>
              <a:rPr sz="800" b="1" spc="-10" dirty="0">
                <a:latin typeface="Garamond"/>
                <a:cs typeface="Garamond"/>
              </a:rPr>
              <a:t>Services  </a:t>
            </a:r>
            <a:r>
              <a:rPr sz="800" spc="-5" dirty="0">
                <a:latin typeface="Garamond"/>
                <a:cs typeface="Garamond"/>
              </a:rPr>
              <a:t>Amy</a:t>
            </a:r>
            <a:r>
              <a:rPr sz="800" spc="-7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Ochoa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68" name="object 87"/>
          <p:cNvSpPr txBox="1"/>
          <p:nvPr/>
        </p:nvSpPr>
        <p:spPr>
          <a:xfrm>
            <a:off x="394226" y="3469513"/>
            <a:ext cx="914400" cy="296545"/>
          </a:xfrm>
          <a:prstGeom prst="rect">
            <a:avLst/>
          </a:prstGeom>
          <a:solidFill>
            <a:srgbClr val="FFFF66"/>
          </a:solidFill>
          <a:ln w="19033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sz="800" b="1" spc="-5" dirty="0">
                <a:latin typeface="Garamond"/>
                <a:cs typeface="Garamond"/>
              </a:rPr>
              <a:t>Program</a:t>
            </a:r>
            <a:r>
              <a:rPr sz="800" b="1" spc="-8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Specialists</a:t>
            </a:r>
            <a:endParaRPr sz="800" dirty="0">
              <a:latin typeface="Garamond"/>
              <a:cs typeface="Garamond"/>
            </a:endParaRPr>
          </a:p>
          <a:p>
            <a:pPr marR="16510" algn="ctr">
              <a:lnSpc>
                <a:spcPct val="100000"/>
              </a:lnSpc>
            </a:pPr>
            <a:r>
              <a:rPr sz="800" spc="-5" dirty="0">
                <a:latin typeface="Garamond"/>
                <a:cs typeface="Garamond"/>
              </a:rPr>
              <a:t>K-6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69" name="object 89"/>
          <p:cNvSpPr/>
          <p:nvPr/>
        </p:nvSpPr>
        <p:spPr>
          <a:xfrm>
            <a:off x="380121" y="3787783"/>
            <a:ext cx="914400" cy="525780"/>
          </a:xfrm>
          <a:custGeom>
            <a:avLst/>
            <a:gdLst/>
            <a:ahLst/>
            <a:cxnLst/>
            <a:rect l="l" t="t" r="r" b="b"/>
            <a:pathLst>
              <a:path w="914400" h="525779">
                <a:moveTo>
                  <a:pt x="0" y="0"/>
                </a:moveTo>
                <a:lnTo>
                  <a:pt x="0" y="525635"/>
                </a:lnTo>
                <a:lnTo>
                  <a:pt x="914394" y="525635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90"/>
          <p:cNvSpPr/>
          <p:nvPr/>
        </p:nvSpPr>
        <p:spPr>
          <a:xfrm>
            <a:off x="381639" y="3780292"/>
            <a:ext cx="914400" cy="525780"/>
          </a:xfrm>
          <a:custGeom>
            <a:avLst/>
            <a:gdLst/>
            <a:ahLst/>
            <a:cxnLst/>
            <a:rect l="l" t="t" r="r" b="b"/>
            <a:pathLst>
              <a:path w="914400" h="525779">
                <a:moveTo>
                  <a:pt x="0" y="0"/>
                </a:moveTo>
                <a:lnTo>
                  <a:pt x="0" y="525635"/>
                </a:lnTo>
                <a:lnTo>
                  <a:pt x="914394" y="525635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91"/>
          <p:cNvSpPr txBox="1"/>
          <p:nvPr/>
        </p:nvSpPr>
        <p:spPr>
          <a:xfrm>
            <a:off x="462182" y="3793256"/>
            <a:ext cx="807085" cy="5027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12090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Director  Special</a:t>
            </a:r>
            <a:r>
              <a:rPr sz="800" b="1" spc="-4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Education</a:t>
            </a:r>
            <a:endParaRPr sz="800" dirty="0">
              <a:latin typeface="Garamond"/>
              <a:cs typeface="Garamond"/>
            </a:endParaRPr>
          </a:p>
          <a:p>
            <a:pPr algn="ctr">
              <a:lnSpc>
                <a:spcPts val="960"/>
              </a:lnSpc>
            </a:pPr>
            <a:r>
              <a:rPr sz="800" b="1" spc="-5" dirty="0">
                <a:latin typeface="Garamond"/>
                <a:cs typeface="Garamond"/>
              </a:rPr>
              <a:t>(7-12)</a:t>
            </a:r>
            <a:endParaRPr sz="800" dirty="0">
              <a:latin typeface="Garamond"/>
              <a:cs typeface="Garamond"/>
            </a:endParaRPr>
          </a:p>
          <a:p>
            <a:pPr marR="16510" algn="ctr">
              <a:lnSpc>
                <a:spcPts val="960"/>
              </a:lnSpc>
            </a:pPr>
            <a:r>
              <a:rPr sz="800" spc="-5" dirty="0">
                <a:latin typeface="Garamond"/>
                <a:cs typeface="Garamond"/>
              </a:rPr>
              <a:t>Allison</a:t>
            </a:r>
            <a:r>
              <a:rPr sz="800" spc="-60" dirty="0">
                <a:latin typeface="Garamond"/>
                <a:cs typeface="Garamond"/>
              </a:rPr>
              <a:t> </a:t>
            </a:r>
            <a:r>
              <a:rPr sz="800" spc="-5" dirty="0" smtClean="0">
                <a:latin typeface="Garamond"/>
                <a:cs typeface="Garamond"/>
              </a:rPr>
              <a:t>Robbins</a:t>
            </a:r>
            <a:endParaRPr lang="en-US" sz="800" spc="-5" dirty="0" smtClean="0">
              <a:latin typeface="Garamond"/>
              <a:cs typeface="Garamond"/>
            </a:endParaRPr>
          </a:p>
        </p:txBody>
      </p:sp>
      <p:sp>
        <p:nvSpPr>
          <p:cNvPr id="72" name="object 93"/>
          <p:cNvSpPr txBox="1"/>
          <p:nvPr/>
        </p:nvSpPr>
        <p:spPr>
          <a:xfrm>
            <a:off x="372194" y="4316717"/>
            <a:ext cx="914400" cy="457200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88595" marR="180340" algn="ctr">
              <a:lnSpc>
                <a:spcPct val="100000"/>
              </a:lnSpc>
              <a:spcBef>
                <a:spcPts val="200"/>
              </a:spcBef>
            </a:pPr>
            <a:r>
              <a:rPr sz="800" b="1" spc="-5" dirty="0">
                <a:latin typeface="Garamond"/>
                <a:cs typeface="Garamond"/>
              </a:rPr>
              <a:t>Coordinator  ERMHS</a:t>
            </a:r>
            <a:endParaRPr sz="800" dirty="0">
              <a:latin typeface="Garamond"/>
              <a:cs typeface="Garamond"/>
            </a:endParaRPr>
          </a:p>
          <a:p>
            <a:pPr marR="17145" algn="ctr">
              <a:lnSpc>
                <a:spcPts val="955"/>
              </a:lnSpc>
            </a:pPr>
            <a:r>
              <a:rPr sz="800" spc="-5" dirty="0">
                <a:latin typeface="Garamond"/>
                <a:cs typeface="Garamond"/>
              </a:rPr>
              <a:t>Stephanie</a:t>
            </a:r>
            <a:r>
              <a:rPr sz="800" spc="-5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Pettey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73" name="object 95"/>
          <p:cNvSpPr txBox="1"/>
          <p:nvPr/>
        </p:nvSpPr>
        <p:spPr>
          <a:xfrm>
            <a:off x="362794" y="4787614"/>
            <a:ext cx="914400" cy="359073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80"/>
              </a:lnSpc>
            </a:pPr>
            <a:r>
              <a:rPr sz="800" b="1" spc="-5" dirty="0" smtClean="0">
                <a:latin typeface="Garamond"/>
                <a:cs typeface="Garamond"/>
              </a:rPr>
              <a:t>Coordinator</a:t>
            </a:r>
            <a:r>
              <a:rPr lang="en-US" sz="800" b="1" spc="-5" dirty="0" smtClean="0">
                <a:latin typeface="Garamond"/>
                <a:cs typeface="Garamond"/>
              </a:rPr>
              <a:t> </a:t>
            </a:r>
            <a:endParaRPr lang="en-US" sz="800" b="1" spc="-65" dirty="0">
              <a:latin typeface="Garamond"/>
              <a:cs typeface="Garamond"/>
            </a:endParaRPr>
          </a:p>
          <a:p>
            <a:pPr algn="ctr">
              <a:lnSpc>
                <a:spcPts val="880"/>
              </a:lnSpc>
            </a:pPr>
            <a:r>
              <a:rPr sz="800" b="1" spc="-5" dirty="0" smtClean="0">
                <a:latin typeface="Garamond"/>
                <a:cs typeface="Garamond"/>
              </a:rPr>
              <a:t>IATP</a:t>
            </a:r>
            <a:endParaRPr sz="800" dirty="0">
              <a:latin typeface="Garamond"/>
              <a:cs typeface="Garamond"/>
            </a:endParaRPr>
          </a:p>
          <a:p>
            <a:pPr marR="16510" algn="ctr">
              <a:lnSpc>
                <a:spcPts val="960"/>
              </a:lnSpc>
            </a:pPr>
            <a:r>
              <a:rPr sz="800" spc="-5" dirty="0">
                <a:latin typeface="Garamond"/>
                <a:cs typeface="Garamond"/>
              </a:rPr>
              <a:t>Karena</a:t>
            </a:r>
            <a:r>
              <a:rPr sz="800" spc="-7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Gibbs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74" name="object 97"/>
          <p:cNvSpPr txBox="1"/>
          <p:nvPr/>
        </p:nvSpPr>
        <p:spPr>
          <a:xfrm>
            <a:off x="354744" y="5890476"/>
            <a:ext cx="914400" cy="296545"/>
          </a:xfrm>
          <a:prstGeom prst="rect">
            <a:avLst/>
          </a:prstGeom>
          <a:solidFill>
            <a:srgbClr val="FFFF66"/>
          </a:solidFill>
          <a:ln w="19033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algn="ctr">
              <a:lnSpc>
                <a:spcPts val="960"/>
              </a:lnSpc>
              <a:spcBef>
                <a:spcPts val="55"/>
              </a:spcBef>
            </a:pPr>
            <a:r>
              <a:rPr sz="800" b="1" spc="-5" dirty="0">
                <a:latin typeface="Garamond"/>
                <a:cs typeface="Garamond"/>
              </a:rPr>
              <a:t>Program</a:t>
            </a:r>
            <a:r>
              <a:rPr sz="800" b="1" spc="-85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Specialists</a:t>
            </a:r>
            <a:endParaRPr sz="800" dirty="0">
              <a:latin typeface="Garamond"/>
              <a:cs typeface="Garamond"/>
            </a:endParaRPr>
          </a:p>
          <a:p>
            <a:pPr marR="17145" algn="ctr">
              <a:lnSpc>
                <a:spcPts val="960"/>
              </a:lnSpc>
            </a:pPr>
            <a:r>
              <a:rPr sz="800" spc="-5" dirty="0">
                <a:latin typeface="Garamond"/>
                <a:cs typeface="Garamond"/>
              </a:rPr>
              <a:t>7-12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75" name="object 99"/>
          <p:cNvSpPr/>
          <p:nvPr/>
        </p:nvSpPr>
        <p:spPr>
          <a:xfrm>
            <a:off x="365135" y="6203772"/>
            <a:ext cx="914400" cy="296545"/>
          </a:xfrm>
          <a:custGeom>
            <a:avLst/>
            <a:gdLst/>
            <a:ahLst/>
            <a:cxnLst/>
            <a:rect l="l" t="t" r="r" b="b"/>
            <a:pathLst>
              <a:path w="914400" h="296545">
                <a:moveTo>
                  <a:pt x="0" y="0"/>
                </a:moveTo>
                <a:lnTo>
                  <a:pt x="0" y="296429"/>
                </a:lnTo>
                <a:lnTo>
                  <a:pt x="914394" y="296429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100"/>
          <p:cNvSpPr/>
          <p:nvPr/>
        </p:nvSpPr>
        <p:spPr>
          <a:xfrm>
            <a:off x="355988" y="6201146"/>
            <a:ext cx="914400" cy="296545"/>
          </a:xfrm>
          <a:custGeom>
            <a:avLst/>
            <a:gdLst/>
            <a:ahLst/>
            <a:cxnLst/>
            <a:rect l="l" t="t" r="r" b="b"/>
            <a:pathLst>
              <a:path w="914400" h="296545">
                <a:moveTo>
                  <a:pt x="0" y="0"/>
                </a:moveTo>
                <a:lnTo>
                  <a:pt x="0" y="296429"/>
                </a:lnTo>
                <a:lnTo>
                  <a:pt x="914394" y="296429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101"/>
          <p:cNvSpPr txBox="1"/>
          <p:nvPr/>
        </p:nvSpPr>
        <p:spPr>
          <a:xfrm>
            <a:off x="397195" y="6235360"/>
            <a:ext cx="914400" cy="256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60"/>
              </a:lnSpc>
            </a:pPr>
            <a:r>
              <a:rPr sz="800" b="1" spc="-5" dirty="0">
                <a:latin typeface="Garamond"/>
                <a:cs typeface="Garamond"/>
              </a:rPr>
              <a:t>Lead</a:t>
            </a:r>
            <a:r>
              <a:rPr sz="800" b="1" spc="-60" dirty="0">
                <a:latin typeface="Garamond"/>
                <a:cs typeface="Garamond"/>
              </a:rPr>
              <a:t> </a:t>
            </a:r>
            <a:r>
              <a:rPr sz="800" b="1" spc="-5" dirty="0" smtClean="0">
                <a:latin typeface="Garamond"/>
                <a:cs typeface="Garamond"/>
              </a:rPr>
              <a:t>Psychologist</a:t>
            </a:r>
            <a:endParaRPr sz="800" dirty="0">
              <a:latin typeface="Garamond"/>
              <a:cs typeface="Garamond"/>
            </a:endParaRPr>
          </a:p>
          <a:p>
            <a:pPr marR="17145" algn="ctr">
              <a:lnSpc>
                <a:spcPts val="960"/>
              </a:lnSpc>
            </a:pPr>
            <a:r>
              <a:rPr sz="800" spc="-5" dirty="0">
                <a:latin typeface="Garamond"/>
                <a:cs typeface="Garamond"/>
              </a:rPr>
              <a:t>Angela</a:t>
            </a:r>
            <a:r>
              <a:rPr sz="800" spc="-7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Weedn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78" name="object 103"/>
          <p:cNvSpPr txBox="1"/>
          <p:nvPr/>
        </p:nvSpPr>
        <p:spPr>
          <a:xfrm>
            <a:off x="356822" y="6514699"/>
            <a:ext cx="914400" cy="296545"/>
          </a:xfrm>
          <a:prstGeom prst="rect">
            <a:avLst/>
          </a:prstGeom>
          <a:solidFill>
            <a:srgbClr val="FFFF66"/>
          </a:solidFill>
          <a:ln w="19033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55"/>
              </a:spcBef>
            </a:pPr>
            <a:r>
              <a:rPr sz="800" b="1" spc="-5" dirty="0">
                <a:latin typeface="Garamond"/>
                <a:cs typeface="Garamond"/>
              </a:rPr>
              <a:t>Psychologists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79" name="object 105"/>
          <p:cNvSpPr/>
          <p:nvPr/>
        </p:nvSpPr>
        <p:spPr>
          <a:xfrm>
            <a:off x="3947591" y="2062220"/>
            <a:ext cx="1028065" cy="457200"/>
          </a:xfrm>
          <a:custGeom>
            <a:avLst/>
            <a:gdLst/>
            <a:ahLst/>
            <a:cxnLst/>
            <a:rect l="l" t="t" r="r" b="b"/>
            <a:pathLst>
              <a:path w="1028064" h="457200">
                <a:moveTo>
                  <a:pt x="0" y="0"/>
                </a:moveTo>
                <a:lnTo>
                  <a:pt x="0" y="456792"/>
                </a:lnTo>
                <a:lnTo>
                  <a:pt x="1027782" y="456792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106"/>
          <p:cNvSpPr/>
          <p:nvPr/>
        </p:nvSpPr>
        <p:spPr>
          <a:xfrm>
            <a:off x="3957358" y="2063126"/>
            <a:ext cx="1028065" cy="457200"/>
          </a:xfrm>
          <a:custGeom>
            <a:avLst/>
            <a:gdLst/>
            <a:ahLst/>
            <a:cxnLst/>
            <a:rect l="l" t="t" r="r" b="b"/>
            <a:pathLst>
              <a:path w="1028064" h="457200">
                <a:moveTo>
                  <a:pt x="0" y="0"/>
                </a:moveTo>
                <a:lnTo>
                  <a:pt x="0" y="456792"/>
                </a:lnTo>
                <a:lnTo>
                  <a:pt x="1027782" y="456792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107"/>
          <p:cNvSpPr txBox="1"/>
          <p:nvPr/>
        </p:nvSpPr>
        <p:spPr>
          <a:xfrm>
            <a:off x="4220289" y="2091111"/>
            <a:ext cx="560705" cy="38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664" marR="81915" algn="ctr">
              <a:lnSpc>
                <a:spcPct val="100000"/>
              </a:lnSpc>
            </a:pPr>
            <a:r>
              <a:rPr sz="800" b="1" spc="-10" dirty="0">
                <a:latin typeface="Garamond"/>
                <a:cs typeface="Garamond"/>
              </a:rPr>
              <a:t>Dir</a:t>
            </a:r>
            <a:r>
              <a:rPr sz="800" b="1" spc="-5" dirty="0">
                <a:latin typeface="Garamond"/>
                <a:cs typeface="Garamond"/>
              </a:rPr>
              <a:t>ect</a:t>
            </a:r>
            <a:r>
              <a:rPr sz="800" b="1" spc="-10" dirty="0">
                <a:latin typeface="Garamond"/>
                <a:cs typeface="Garamond"/>
              </a:rPr>
              <a:t>or  </a:t>
            </a:r>
            <a:r>
              <a:rPr sz="800" b="1" spc="-5" dirty="0">
                <a:latin typeface="Garamond"/>
                <a:cs typeface="Garamond"/>
              </a:rPr>
              <a:t>STEM</a:t>
            </a:r>
            <a:endParaRPr sz="800" dirty="0">
              <a:latin typeface="Garamond"/>
              <a:cs typeface="Garamond"/>
            </a:endParaRPr>
          </a:p>
          <a:p>
            <a:pPr algn="ctr">
              <a:lnSpc>
                <a:spcPts val="955"/>
              </a:lnSpc>
            </a:pPr>
            <a:r>
              <a:rPr lang="en-US" sz="800" spc="-5" dirty="0" smtClean="0">
                <a:latin typeface="Garamond"/>
                <a:cs typeface="Garamond"/>
              </a:rPr>
              <a:t>Chris Weber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82" name="object 109"/>
          <p:cNvSpPr txBox="1"/>
          <p:nvPr/>
        </p:nvSpPr>
        <p:spPr>
          <a:xfrm>
            <a:off x="3957359" y="2562518"/>
            <a:ext cx="1028065" cy="396261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389255" marR="237490" indent="-144780">
              <a:lnSpc>
                <a:spcPct val="100000"/>
              </a:lnSpc>
              <a:spcBef>
                <a:spcPts val="209"/>
              </a:spcBef>
            </a:pPr>
            <a:r>
              <a:rPr sz="800" b="1" spc="-5" dirty="0">
                <a:latin typeface="Garamond"/>
                <a:cs typeface="Garamond"/>
              </a:rPr>
              <a:t>Coordinator  Math</a:t>
            </a:r>
            <a:endParaRPr sz="800" dirty="0">
              <a:latin typeface="Garamond"/>
              <a:cs typeface="Garamond"/>
            </a:endParaRPr>
          </a:p>
          <a:p>
            <a:pPr marL="243840">
              <a:lnSpc>
                <a:spcPct val="100000"/>
              </a:lnSpc>
            </a:pPr>
            <a:r>
              <a:rPr lang="en-US" sz="800" spc="-5" dirty="0" smtClean="0">
                <a:latin typeface="Garamond"/>
                <a:cs typeface="Garamond"/>
              </a:rPr>
              <a:t>Martha Barrett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83" name="object 111"/>
          <p:cNvSpPr txBox="1"/>
          <p:nvPr/>
        </p:nvSpPr>
        <p:spPr>
          <a:xfrm>
            <a:off x="3957362" y="3048549"/>
            <a:ext cx="1032755" cy="468703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40995" marR="237490" indent="-95885">
              <a:lnSpc>
                <a:spcPct val="100000"/>
              </a:lnSpc>
              <a:spcBef>
                <a:spcPts val="200"/>
              </a:spcBef>
            </a:pPr>
            <a:endParaRPr sz="800" dirty="0">
              <a:latin typeface="Garamond"/>
              <a:cs typeface="Garamond"/>
            </a:endParaRPr>
          </a:p>
        </p:txBody>
      </p:sp>
      <p:sp>
        <p:nvSpPr>
          <p:cNvPr id="84" name="object 113"/>
          <p:cNvSpPr/>
          <p:nvPr/>
        </p:nvSpPr>
        <p:spPr>
          <a:xfrm>
            <a:off x="5041939" y="4250552"/>
            <a:ext cx="1028065" cy="525780"/>
          </a:xfrm>
          <a:custGeom>
            <a:avLst/>
            <a:gdLst/>
            <a:ahLst/>
            <a:cxnLst/>
            <a:rect l="l" t="t" r="r" b="b"/>
            <a:pathLst>
              <a:path w="1028064" h="525779">
                <a:moveTo>
                  <a:pt x="0" y="0"/>
                </a:moveTo>
                <a:lnTo>
                  <a:pt x="0" y="525635"/>
                </a:lnTo>
                <a:lnTo>
                  <a:pt x="1027782" y="525635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  <a:ln w="19050" cmpd="sng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115"/>
          <p:cNvSpPr txBox="1"/>
          <p:nvPr/>
        </p:nvSpPr>
        <p:spPr>
          <a:xfrm>
            <a:off x="5227590" y="4269729"/>
            <a:ext cx="660400" cy="506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Director  Literacy &amp;  Social Science  </a:t>
            </a:r>
            <a:r>
              <a:rPr sz="800" spc="-5" dirty="0">
                <a:latin typeface="Garamond"/>
                <a:cs typeface="Garamond"/>
              </a:rPr>
              <a:t>Heather</a:t>
            </a:r>
            <a:r>
              <a:rPr sz="800" spc="-5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Phillips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88" name="object 119"/>
          <p:cNvSpPr txBox="1"/>
          <p:nvPr/>
        </p:nvSpPr>
        <p:spPr>
          <a:xfrm>
            <a:off x="5049268" y="5396446"/>
            <a:ext cx="1028065" cy="497572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4145" indent="100965">
              <a:lnSpc>
                <a:spcPts val="950"/>
              </a:lnSpc>
            </a:pPr>
            <a:r>
              <a:rPr sz="800" b="1" spc="-5" dirty="0">
                <a:latin typeface="Garamond"/>
                <a:cs typeface="Garamond"/>
              </a:rPr>
              <a:t>Coordinator</a:t>
            </a:r>
            <a:endParaRPr sz="800" dirty="0">
              <a:latin typeface="Garamond"/>
              <a:cs typeface="Garamond"/>
            </a:endParaRPr>
          </a:p>
          <a:p>
            <a:pPr marL="144145" marR="135255" indent="3175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Social Science &amp;  Content Literacy  </a:t>
            </a:r>
            <a:r>
              <a:rPr sz="800" spc="-5" dirty="0" smtClean="0">
                <a:latin typeface="Garamond"/>
                <a:cs typeface="Garamond"/>
              </a:rPr>
              <a:t>Rob</a:t>
            </a:r>
            <a:r>
              <a:rPr lang="en-US" sz="800" spc="-5" dirty="0" smtClean="0">
                <a:latin typeface="Garamond"/>
                <a:cs typeface="Garamond"/>
              </a:rPr>
              <a:t> </a:t>
            </a:r>
            <a:r>
              <a:rPr sz="800" spc="-10" dirty="0" smtClean="0">
                <a:latin typeface="Garamond"/>
                <a:cs typeface="Garamond"/>
              </a:rPr>
              <a:t>Vicario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90" name="object 123"/>
          <p:cNvSpPr txBox="1"/>
          <p:nvPr/>
        </p:nvSpPr>
        <p:spPr>
          <a:xfrm>
            <a:off x="5032827" y="2063126"/>
            <a:ext cx="1028065" cy="457200"/>
          </a:xfrm>
          <a:prstGeom prst="rect">
            <a:avLst/>
          </a:pr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245110" marR="237490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10" dirty="0" smtClean="0">
                <a:latin typeface="Garamond"/>
                <a:cs typeface="Garamond"/>
              </a:rPr>
              <a:t>Director</a:t>
            </a:r>
            <a:r>
              <a:rPr sz="800" b="1" spc="-10" dirty="0" smtClean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VAPA</a:t>
            </a:r>
            <a:endParaRPr sz="800" dirty="0">
              <a:latin typeface="Garamond"/>
              <a:cs typeface="Garamond"/>
            </a:endParaRPr>
          </a:p>
          <a:p>
            <a:pPr marR="15240" algn="ctr">
              <a:lnSpc>
                <a:spcPts val="955"/>
              </a:lnSpc>
            </a:pPr>
            <a:r>
              <a:rPr sz="800" spc="-5" dirty="0">
                <a:latin typeface="Garamond"/>
                <a:cs typeface="Garamond"/>
              </a:rPr>
              <a:t>Brad Van</a:t>
            </a:r>
            <a:r>
              <a:rPr sz="800" spc="-6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Patten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91" name="object 125"/>
          <p:cNvSpPr/>
          <p:nvPr/>
        </p:nvSpPr>
        <p:spPr>
          <a:xfrm>
            <a:off x="8734282" y="1967017"/>
            <a:ext cx="942975" cy="457200"/>
          </a:xfrm>
          <a:custGeom>
            <a:avLst/>
            <a:gdLst/>
            <a:ahLst/>
            <a:cxnLst/>
            <a:rect l="l" t="t" r="r" b="b"/>
            <a:pathLst>
              <a:path w="942975" h="457200">
                <a:moveTo>
                  <a:pt x="0" y="0"/>
                </a:moveTo>
                <a:lnTo>
                  <a:pt x="0" y="456792"/>
                </a:lnTo>
                <a:lnTo>
                  <a:pt x="942741" y="456792"/>
                </a:lnTo>
                <a:lnTo>
                  <a:pt x="942741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126"/>
          <p:cNvSpPr/>
          <p:nvPr/>
        </p:nvSpPr>
        <p:spPr>
          <a:xfrm>
            <a:off x="8742592" y="1967017"/>
            <a:ext cx="942975" cy="457200"/>
          </a:xfrm>
          <a:custGeom>
            <a:avLst/>
            <a:gdLst/>
            <a:ahLst/>
            <a:cxnLst/>
            <a:rect l="l" t="t" r="r" b="b"/>
            <a:pathLst>
              <a:path w="942975" h="457200">
                <a:moveTo>
                  <a:pt x="0" y="0"/>
                </a:moveTo>
                <a:lnTo>
                  <a:pt x="0" y="456792"/>
                </a:lnTo>
                <a:lnTo>
                  <a:pt x="942741" y="456792"/>
                </a:lnTo>
                <a:lnTo>
                  <a:pt x="942741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127"/>
          <p:cNvSpPr txBox="1"/>
          <p:nvPr/>
        </p:nvSpPr>
        <p:spPr>
          <a:xfrm>
            <a:off x="8904451" y="2006342"/>
            <a:ext cx="653415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5255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Director  Fiscal</a:t>
            </a:r>
            <a:r>
              <a:rPr sz="800" b="1" spc="-60" dirty="0">
                <a:latin typeface="Garamond"/>
                <a:cs typeface="Garamond"/>
              </a:rPr>
              <a:t> </a:t>
            </a:r>
            <a:r>
              <a:rPr sz="800" b="1" spc="-5" dirty="0">
                <a:latin typeface="Garamond"/>
                <a:cs typeface="Garamond"/>
              </a:rPr>
              <a:t>Services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94" name="object 128"/>
          <p:cNvSpPr txBox="1"/>
          <p:nvPr/>
        </p:nvSpPr>
        <p:spPr>
          <a:xfrm>
            <a:off x="8761099" y="2250808"/>
            <a:ext cx="915035" cy="133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dirty="0">
                <a:latin typeface="Garamond"/>
                <a:cs typeface="Garamond"/>
              </a:rPr>
              <a:t>Laurie</a:t>
            </a:r>
            <a:r>
              <a:rPr sz="750" spc="-55" dirty="0">
                <a:latin typeface="Garamond"/>
                <a:cs typeface="Garamond"/>
              </a:rPr>
              <a:t> </a:t>
            </a:r>
            <a:r>
              <a:rPr sz="750" spc="-5" dirty="0">
                <a:latin typeface="Garamond"/>
                <a:cs typeface="Garamond"/>
              </a:rPr>
              <a:t>Serich-Lundquist</a:t>
            </a:r>
            <a:endParaRPr sz="750" dirty="0">
              <a:latin typeface="Garamond"/>
              <a:cs typeface="Garamond"/>
            </a:endParaRPr>
          </a:p>
        </p:txBody>
      </p:sp>
      <p:sp>
        <p:nvSpPr>
          <p:cNvPr id="95" name="object 130"/>
          <p:cNvSpPr txBox="1"/>
          <p:nvPr/>
        </p:nvSpPr>
        <p:spPr>
          <a:xfrm>
            <a:off x="8765487" y="2524317"/>
            <a:ext cx="913765" cy="430246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60325" rIns="0" bIns="0" rtlCol="0">
            <a:spAutoFit/>
          </a:bodyPr>
          <a:lstStyle/>
          <a:p>
            <a:pPr marL="133350" marR="125095" indent="17780" algn="ctr">
              <a:lnSpc>
                <a:spcPct val="100000"/>
              </a:lnSpc>
              <a:spcBef>
                <a:spcPts val="475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Coordinator </a:t>
            </a:r>
            <a:r>
              <a:rPr sz="800" b="1" spc="-5" dirty="0" smtClean="0">
                <a:latin typeface="Garamond"/>
                <a:cs typeface="Garamond"/>
              </a:rPr>
              <a:t>Fiscal </a:t>
            </a:r>
            <a:r>
              <a:rPr sz="800" b="1" spc="-5" dirty="0">
                <a:latin typeface="Garamond"/>
                <a:cs typeface="Garamond"/>
              </a:rPr>
              <a:t>Services  </a:t>
            </a:r>
            <a:r>
              <a:rPr sz="800" spc="-5" dirty="0">
                <a:latin typeface="Garamond"/>
                <a:cs typeface="Garamond"/>
              </a:rPr>
              <a:t>Penny</a:t>
            </a:r>
            <a:r>
              <a:rPr sz="800" spc="-6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Larsen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96" name="object 132"/>
          <p:cNvSpPr txBox="1"/>
          <p:nvPr/>
        </p:nvSpPr>
        <p:spPr>
          <a:xfrm>
            <a:off x="8759218" y="3153234"/>
            <a:ext cx="913765" cy="396261"/>
          </a:xfrm>
          <a:prstGeom prst="rect">
            <a:avLst/>
          </a:pr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58419" marR="49530" indent="-635" algn="ctr">
              <a:lnSpc>
                <a:spcPct val="100000"/>
              </a:lnSpc>
              <a:spcBef>
                <a:spcPts val="209"/>
              </a:spcBef>
            </a:pPr>
            <a:r>
              <a:rPr sz="800" b="1" spc="-5" dirty="0">
                <a:latin typeface="Garamond"/>
                <a:cs typeface="Garamond"/>
              </a:rPr>
              <a:t>Director Nutrition  </a:t>
            </a:r>
            <a:r>
              <a:rPr sz="800" b="1" spc="-5" dirty="0" smtClean="0">
                <a:latin typeface="Garamond"/>
                <a:cs typeface="Garamond"/>
              </a:rPr>
              <a:t>Services</a:t>
            </a:r>
            <a:r>
              <a:rPr lang="en-US" sz="800" b="1" spc="-5" dirty="0" smtClean="0">
                <a:latin typeface="Garamond"/>
                <a:cs typeface="Garamond"/>
              </a:rPr>
              <a:t/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sz="800" spc="-5" dirty="0" smtClean="0">
                <a:latin typeface="Garamond"/>
                <a:cs typeface="Garamond"/>
              </a:rPr>
              <a:t>Jill  </a:t>
            </a:r>
            <a:r>
              <a:rPr sz="800" spc="-5" dirty="0">
                <a:latin typeface="Garamond"/>
                <a:cs typeface="Garamond"/>
              </a:rPr>
              <a:t>Hartstein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97" name="object 134"/>
          <p:cNvSpPr txBox="1"/>
          <p:nvPr/>
        </p:nvSpPr>
        <p:spPr>
          <a:xfrm>
            <a:off x="8775845" y="3663428"/>
            <a:ext cx="913765" cy="401391"/>
          </a:xfrm>
          <a:prstGeom prst="rect">
            <a:avLst/>
          </a:pr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51435" marR="43815" indent="216535">
              <a:lnSpc>
                <a:spcPct val="100000"/>
              </a:lnSpc>
              <a:spcBef>
                <a:spcPts val="209"/>
              </a:spcBef>
            </a:pPr>
            <a:r>
              <a:rPr sz="800" b="1" spc="-5" dirty="0" smtClean="0">
                <a:latin typeface="Garamond"/>
                <a:cs typeface="Garamond"/>
              </a:rPr>
              <a:t>Director</a:t>
            </a:r>
            <a:r>
              <a:rPr lang="en-US" sz="800" b="1" spc="-5" dirty="0" smtClean="0">
                <a:latin typeface="Garamond"/>
                <a:cs typeface="Garamond"/>
              </a:rPr>
              <a:t/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sz="800" b="1" spc="-5" dirty="0" smtClean="0">
                <a:latin typeface="Garamond"/>
                <a:cs typeface="Garamond"/>
              </a:rPr>
              <a:t>Risk</a:t>
            </a:r>
            <a:r>
              <a:rPr lang="en-US" sz="800" b="1" spc="-70" dirty="0">
                <a:latin typeface="Garamond"/>
                <a:cs typeface="Garamond"/>
              </a:rPr>
              <a:t> </a:t>
            </a:r>
            <a:r>
              <a:rPr sz="800" b="1" spc="-5" dirty="0" smtClean="0">
                <a:latin typeface="Garamond"/>
                <a:cs typeface="Garamond"/>
              </a:rPr>
              <a:t>Management</a:t>
            </a:r>
            <a:endParaRPr sz="800" dirty="0">
              <a:latin typeface="Garamond"/>
              <a:cs typeface="Garamond"/>
            </a:endParaRPr>
          </a:p>
          <a:p>
            <a:pPr marL="143510">
              <a:lnSpc>
                <a:spcPts val="955"/>
              </a:lnSpc>
            </a:pPr>
            <a:r>
              <a:rPr sz="800" spc="-5" dirty="0">
                <a:latin typeface="Garamond"/>
                <a:cs typeface="Garamond"/>
              </a:rPr>
              <a:t>Stephen</a:t>
            </a:r>
            <a:r>
              <a:rPr sz="800" spc="-6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Bayne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98" name="object 136"/>
          <p:cNvSpPr txBox="1"/>
          <p:nvPr/>
        </p:nvSpPr>
        <p:spPr>
          <a:xfrm>
            <a:off x="8790047" y="4693151"/>
            <a:ext cx="913765" cy="523220"/>
          </a:xfrm>
          <a:prstGeom prst="rect">
            <a:avLst/>
          </a:prstGeom>
          <a:solidFill>
            <a:srgbClr val="F9FFAE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noAutofit/>
          </a:bodyPr>
          <a:lstStyle/>
          <a:p>
            <a:pPr marL="320040" marR="140335" indent="-172085" algn="ctr">
              <a:lnSpc>
                <a:spcPct val="100000"/>
              </a:lnSpc>
              <a:spcBef>
                <a:spcPts val="200"/>
              </a:spcBef>
            </a:pPr>
            <a:endParaRPr sz="800" dirty="0">
              <a:latin typeface="Garamond"/>
              <a:cs typeface="Garamond"/>
            </a:endParaRPr>
          </a:p>
        </p:txBody>
      </p:sp>
      <p:sp>
        <p:nvSpPr>
          <p:cNvPr id="99" name="object 138"/>
          <p:cNvSpPr/>
          <p:nvPr/>
        </p:nvSpPr>
        <p:spPr>
          <a:xfrm>
            <a:off x="8788836" y="4174776"/>
            <a:ext cx="913765" cy="457200"/>
          </a:xfrm>
          <a:custGeom>
            <a:avLst/>
            <a:gdLst/>
            <a:ahLst/>
            <a:cxnLst/>
            <a:rect l="l" t="t" r="r" b="b"/>
            <a:pathLst>
              <a:path w="913765" h="457200">
                <a:moveTo>
                  <a:pt x="0" y="0"/>
                </a:moveTo>
                <a:lnTo>
                  <a:pt x="0" y="456792"/>
                </a:lnTo>
                <a:lnTo>
                  <a:pt x="913584" y="456792"/>
                </a:lnTo>
                <a:lnTo>
                  <a:pt x="913584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39"/>
          <p:cNvSpPr/>
          <p:nvPr/>
        </p:nvSpPr>
        <p:spPr>
          <a:xfrm>
            <a:off x="8780522" y="4166463"/>
            <a:ext cx="913765" cy="457200"/>
          </a:xfrm>
          <a:custGeom>
            <a:avLst/>
            <a:gdLst/>
            <a:ahLst/>
            <a:cxnLst/>
            <a:rect l="l" t="t" r="r" b="b"/>
            <a:pathLst>
              <a:path w="913765" h="457200">
                <a:moveTo>
                  <a:pt x="0" y="0"/>
                </a:moveTo>
                <a:lnTo>
                  <a:pt x="0" y="456792"/>
                </a:lnTo>
                <a:lnTo>
                  <a:pt x="913584" y="456792"/>
                </a:lnTo>
                <a:lnTo>
                  <a:pt x="913584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40"/>
          <p:cNvSpPr txBox="1"/>
          <p:nvPr/>
        </p:nvSpPr>
        <p:spPr>
          <a:xfrm>
            <a:off x="8833530" y="4187138"/>
            <a:ext cx="101004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00" marR="5080" indent="-51435">
              <a:lnSpc>
                <a:spcPct val="100000"/>
              </a:lnSpc>
            </a:pPr>
            <a:r>
              <a:rPr sz="800" b="1" spc="-10" dirty="0">
                <a:latin typeface="Garamond"/>
                <a:cs typeface="Garamond"/>
              </a:rPr>
              <a:t>Dir</a:t>
            </a:r>
            <a:r>
              <a:rPr sz="800" b="1" spc="-5" dirty="0">
                <a:latin typeface="Garamond"/>
                <a:cs typeface="Garamond"/>
              </a:rPr>
              <a:t>ector  </a:t>
            </a:r>
            <a:r>
              <a:rPr sz="800" b="1" spc="-5" dirty="0" smtClean="0">
                <a:latin typeface="Garamond"/>
                <a:cs typeface="Garamond"/>
              </a:rPr>
              <a:t>M&amp;O</a:t>
            </a:r>
            <a:r>
              <a:rPr lang="en-US" sz="800" b="1" spc="-5" dirty="0" smtClean="0">
                <a:latin typeface="Garamond"/>
                <a:cs typeface="Garamond"/>
              </a:rPr>
              <a:t> &amp; Transportation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02" name="object 141"/>
          <p:cNvSpPr txBox="1"/>
          <p:nvPr/>
        </p:nvSpPr>
        <p:spPr>
          <a:xfrm>
            <a:off x="9015122" y="4458285"/>
            <a:ext cx="544195" cy="140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Garamond"/>
                <a:cs typeface="Garamond"/>
              </a:rPr>
              <a:t>Joe</a:t>
            </a:r>
            <a:r>
              <a:rPr sz="800" spc="-8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Hoffman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03" name="object 143"/>
          <p:cNvSpPr txBox="1"/>
          <p:nvPr/>
        </p:nvSpPr>
        <p:spPr>
          <a:xfrm>
            <a:off x="8823072" y="5847193"/>
            <a:ext cx="913765" cy="396261"/>
          </a:xfrm>
          <a:prstGeom prst="rect">
            <a:avLst/>
          </a:prstGeom>
          <a:solidFill>
            <a:srgbClr val="F9FFAE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124460" marR="116839" algn="ctr">
              <a:lnSpc>
                <a:spcPct val="100000"/>
              </a:lnSpc>
              <a:spcBef>
                <a:spcPts val="209"/>
              </a:spcBef>
            </a:pPr>
            <a:r>
              <a:rPr sz="800" b="1" spc="-5" dirty="0">
                <a:latin typeface="Garamond"/>
                <a:cs typeface="Garamond"/>
              </a:rPr>
              <a:t>Administrator  Transportation  </a:t>
            </a:r>
            <a:r>
              <a:rPr lang="en-US" sz="800" spc="-5" dirty="0" smtClean="0">
                <a:latin typeface="Garamond"/>
                <a:cs typeface="Garamond"/>
              </a:rPr>
              <a:t>Carla Dupuis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04" name="object 145"/>
          <p:cNvSpPr txBox="1"/>
          <p:nvPr/>
        </p:nvSpPr>
        <p:spPr>
          <a:xfrm>
            <a:off x="9959215" y="1967017"/>
            <a:ext cx="721995" cy="525145"/>
          </a:xfrm>
          <a:prstGeom prst="rect">
            <a:avLst/>
          </a:pr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50"/>
              </a:lnSpc>
            </a:pPr>
            <a:r>
              <a:rPr sz="800" b="1" spc="-5" dirty="0">
                <a:latin typeface="Garamond"/>
                <a:cs typeface="Garamond"/>
              </a:rPr>
              <a:t>Director</a:t>
            </a:r>
            <a:endParaRPr sz="800">
              <a:latin typeface="Garamond"/>
              <a:cs typeface="Garamond"/>
            </a:endParaRPr>
          </a:p>
          <a:p>
            <a:pPr marL="102235" marR="118110" indent="22860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Human  Resources  </a:t>
            </a:r>
            <a:r>
              <a:rPr sz="800" spc="-5" dirty="0">
                <a:latin typeface="Garamond"/>
                <a:cs typeface="Garamond"/>
              </a:rPr>
              <a:t>Susie</a:t>
            </a:r>
            <a:r>
              <a:rPr sz="800" spc="-7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Kemp</a:t>
            </a:r>
            <a:endParaRPr sz="800">
              <a:latin typeface="Garamond"/>
              <a:cs typeface="Garamond"/>
            </a:endParaRPr>
          </a:p>
        </p:txBody>
      </p:sp>
      <p:sp>
        <p:nvSpPr>
          <p:cNvPr id="105" name="object 147"/>
          <p:cNvSpPr txBox="1"/>
          <p:nvPr/>
        </p:nvSpPr>
        <p:spPr>
          <a:xfrm>
            <a:off x="9968126" y="2615760"/>
            <a:ext cx="721995" cy="457834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6669" rIns="0" bIns="0" rtlCol="0">
            <a:spAutoFit/>
          </a:bodyPr>
          <a:lstStyle/>
          <a:p>
            <a:pPr marL="41910" marR="59055" indent="25400" algn="ctr">
              <a:lnSpc>
                <a:spcPct val="100000"/>
              </a:lnSpc>
              <a:spcBef>
                <a:spcPts val="209"/>
              </a:spcBef>
            </a:pPr>
            <a:r>
              <a:rPr sz="800" b="1" spc="-5" dirty="0">
                <a:latin typeface="Garamond"/>
                <a:cs typeface="Garamond"/>
              </a:rPr>
              <a:t>Coordinator  Induction  </a:t>
            </a:r>
            <a:r>
              <a:rPr sz="800" spc="-5" dirty="0">
                <a:latin typeface="Garamond"/>
                <a:cs typeface="Garamond"/>
              </a:rPr>
              <a:t>Teresa</a:t>
            </a:r>
            <a:r>
              <a:rPr sz="800" spc="-5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Stringer</a:t>
            </a:r>
            <a:endParaRPr sz="800">
              <a:latin typeface="Garamond"/>
              <a:cs typeface="Garamond"/>
            </a:endParaRPr>
          </a:p>
        </p:txBody>
      </p:sp>
      <p:sp>
        <p:nvSpPr>
          <p:cNvPr id="106" name="object 149"/>
          <p:cNvSpPr/>
          <p:nvPr/>
        </p:nvSpPr>
        <p:spPr>
          <a:xfrm>
            <a:off x="11248733" y="2615760"/>
            <a:ext cx="721995" cy="525780"/>
          </a:xfrm>
          <a:custGeom>
            <a:avLst/>
            <a:gdLst/>
            <a:ahLst/>
            <a:cxnLst/>
            <a:rect l="l" t="t" r="r" b="b"/>
            <a:pathLst>
              <a:path w="721995" h="525779">
                <a:moveTo>
                  <a:pt x="0" y="0"/>
                </a:moveTo>
                <a:lnTo>
                  <a:pt x="0" y="525635"/>
                </a:lnTo>
                <a:lnTo>
                  <a:pt x="721634" y="525635"/>
                </a:lnTo>
                <a:lnTo>
                  <a:pt x="721634" y="0"/>
                </a:lnTo>
                <a:lnTo>
                  <a:pt x="0" y="0"/>
                </a:lnTo>
                <a:close/>
              </a:path>
            </a:pathLst>
          </a:custGeom>
          <a:solidFill>
            <a:srgbClr val="B3EB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50"/>
          <p:cNvSpPr/>
          <p:nvPr/>
        </p:nvSpPr>
        <p:spPr>
          <a:xfrm>
            <a:off x="11240423" y="2615760"/>
            <a:ext cx="721995" cy="525780"/>
          </a:xfrm>
          <a:custGeom>
            <a:avLst/>
            <a:gdLst/>
            <a:ahLst/>
            <a:cxnLst/>
            <a:rect l="l" t="t" r="r" b="b"/>
            <a:pathLst>
              <a:path w="721995" h="525779">
                <a:moveTo>
                  <a:pt x="0" y="0"/>
                </a:moveTo>
                <a:lnTo>
                  <a:pt x="0" y="525635"/>
                </a:lnTo>
                <a:lnTo>
                  <a:pt x="721634" y="525635"/>
                </a:lnTo>
                <a:lnTo>
                  <a:pt x="721634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51"/>
          <p:cNvSpPr txBox="1"/>
          <p:nvPr/>
        </p:nvSpPr>
        <p:spPr>
          <a:xfrm>
            <a:off x="11347160" y="2632407"/>
            <a:ext cx="47498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5720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Director  Educat</a:t>
            </a:r>
            <a:r>
              <a:rPr sz="800" b="1" dirty="0">
                <a:latin typeface="Garamond"/>
                <a:cs typeface="Garamond"/>
              </a:rPr>
              <a:t>i</a:t>
            </a:r>
            <a:r>
              <a:rPr sz="800" b="1" spc="-10" dirty="0">
                <a:latin typeface="Garamond"/>
                <a:cs typeface="Garamond"/>
              </a:rPr>
              <a:t>o</a:t>
            </a:r>
            <a:r>
              <a:rPr sz="800" b="1" spc="-5" dirty="0">
                <a:latin typeface="Garamond"/>
                <a:cs typeface="Garamond"/>
              </a:rPr>
              <a:t>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09" name="object 152"/>
          <p:cNvSpPr txBox="1"/>
          <p:nvPr/>
        </p:nvSpPr>
        <p:spPr>
          <a:xfrm>
            <a:off x="11262328" y="2876191"/>
            <a:ext cx="63690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930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Technology</a:t>
            </a:r>
            <a:endParaRPr sz="800" dirty="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lang="en-US" sz="700" spc="-5" dirty="0" smtClean="0">
                <a:latin typeface="Garamond"/>
                <a:cs typeface="Garamond"/>
              </a:rPr>
              <a:t>Harmony Briscoe</a:t>
            </a:r>
            <a:endParaRPr sz="700" dirty="0">
              <a:latin typeface="Garamond"/>
              <a:cs typeface="Garamond"/>
            </a:endParaRPr>
          </a:p>
        </p:txBody>
      </p:sp>
      <p:sp>
        <p:nvSpPr>
          <p:cNvPr id="110" name="object 154"/>
          <p:cNvSpPr txBox="1"/>
          <p:nvPr/>
        </p:nvSpPr>
        <p:spPr>
          <a:xfrm>
            <a:off x="11171576" y="3302862"/>
            <a:ext cx="860425" cy="525145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161290" marR="153670" algn="ctr">
              <a:lnSpc>
                <a:spcPts val="960"/>
              </a:lnSpc>
              <a:spcBef>
                <a:spcPts val="30"/>
              </a:spcBef>
            </a:pPr>
            <a:r>
              <a:rPr sz="800" b="1" spc="-5" dirty="0">
                <a:latin typeface="Garamond"/>
                <a:cs typeface="Garamond"/>
              </a:rPr>
              <a:t>Coordinator  Education</a:t>
            </a:r>
            <a:endParaRPr sz="800">
              <a:latin typeface="Garamond"/>
              <a:cs typeface="Garamond"/>
            </a:endParaRPr>
          </a:p>
          <a:p>
            <a:pPr algn="ctr">
              <a:lnSpc>
                <a:spcPts val="930"/>
              </a:lnSpc>
            </a:pPr>
            <a:r>
              <a:rPr sz="800" b="1" spc="-5" dirty="0">
                <a:latin typeface="Garamond"/>
                <a:cs typeface="Garamond"/>
              </a:rPr>
              <a:t>Technology</a:t>
            </a:r>
            <a:endParaRPr sz="800">
              <a:latin typeface="Garamond"/>
              <a:cs typeface="Garamond"/>
            </a:endParaRPr>
          </a:p>
          <a:p>
            <a:pPr marR="16510" algn="ctr">
              <a:lnSpc>
                <a:spcPts val="960"/>
              </a:lnSpc>
            </a:pPr>
            <a:r>
              <a:rPr sz="800" spc="-5" dirty="0">
                <a:latin typeface="Garamond"/>
                <a:cs typeface="Garamond"/>
              </a:rPr>
              <a:t>Shaney</a:t>
            </a:r>
            <a:r>
              <a:rPr sz="800" spc="-4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Berzansky</a:t>
            </a:r>
            <a:endParaRPr sz="800">
              <a:latin typeface="Garamond"/>
              <a:cs typeface="Garamond"/>
            </a:endParaRPr>
          </a:p>
        </p:txBody>
      </p:sp>
      <p:sp>
        <p:nvSpPr>
          <p:cNvPr id="111" name="object 156"/>
          <p:cNvSpPr txBox="1"/>
          <p:nvPr/>
        </p:nvSpPr>
        <p:spPr>
          <a:xfrm>
            <a:off x="11248734" y="1967017"/>
            <a:ext cx="721995" cy="525145"/>
          </a:xfrm>
          <a:prstGeom prst="rect">
            <a:avLst/>
          </a:pr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50"/>
              </a:lnSpc>
            </a:pPr>
            <a:r>
              <a:rPr sz="800" b="1" spc="-5" dirty="0">
                <a:latin typeface="Garamond"/>
                <a:cs typeface="Garamond"/>
              </a:rPr>
              <a:t>Director</a:t>
            </a:r>
            <a:endParaRPr sz="800" dirty="0">
              <a:latin typeface="Garamond"/>
              <a:cs typeface="Garamond"/>
            </a:endParaRPr>
          </a:p>
          <a:p>
            <a:pPr marL="58419" marR="75565" indent="25400" algn="ctr">
              <a:lnSpc>
                <a:spcPct val="100000"/>
              </a:lnSpc>
            </a:pPr>
            <a:r>
              <a:rPr sz="800" b="1" spc="-5" dirty="0">
                <a:latin typeface="Garamond"/>
                <a:cs typeface="Garamond"/>
              </a:rPr>
              <a:t>Information  Services  </a:t>
            </a:r>
            <a:r>
              <a:rPr sz="800" spc="-5" dirty="0">
                <a:latin typeface="Garamond"/>
                <a:cs typeface="Garamond"/>
              </a:rPr>
              <a:t>Martin</a:t>
            </a:r>
            <a:r>
              <a:rPr sz="800" spc="-60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Danko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13" name="object 158"/>
          <p:cNvSpPr/>
          <p:nvPr/>
        </p:nvSpPr>
        <p:spPr>
          <a:xfrm>
            <a:off x="4717398" y="15024"/>
            <a:ext cx="3672204" cy="228600"/>
          </a:xfrm>
          <a:custGeom>
            <a:avLst/>
            <a:gdLst/>
            <a:ahLst/>
            <a:cxnLst/>
            <a:rect l="l" t="t" r="r" b="b"/>
            <a:pathLst>
              <a:path w="3672204" h="228600">
                <a:moveTo>
                  <a:pt x="0" y="0"/>
                </a:moveTo>
                <a:lnTo>
                  <a:pt x="0" y="228396"/>
                </a:lnTo>
                <a:lnTo>
                  <a:pt x="3672157" y="228396"/>
                </a:lnTo>
                <a:lnTo>
                  <a:pt x="3672157" y="0"/>
                </a:lnTo>
                <a:lnTo>
                  <a:pt x="0" y="0"/>
                </a:lnTo>
                <a:close/>
              </a:path>
            </a:pathLst>
          </a:custGeom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59"/>
          <p:cNvSpPr txBox="1"/>
          <p:nvPr/>
        </p:nvSpPr>
        <p:spPr>
          <a:xfrm>
            <a:off x="5152926" y="80728"/>
            <a:ext cx="2703195" cy="125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b="1" spc="-5" dirty="0">
                <a:latin typeface="Garamond"/>
                <a:cs typeface="Garamond"/>
              </a:rPr>
              <a:t>IRVINE UNIFIED SCHOOL DISTRICT BOARD OF</a:t>
            </a:r>
            <a:r>
              <a:rPr sz="700" b="1" spc="60" dirty="0">
                <a:latin typeface="Garamond"/>
                <a:cs typeface="Garamond"/>
              </a:rPr>
              <a:t> </a:t>
            </a:r>
            <a:r>
              <a:rPr sz="700" b="1" spc="-5" dirty="0">
                <a:latin typeface="Garamond"/>
                <a:cs typeface="Garamond"/>
              </a:rPr>
              <a:t>EDUCATION</a:t>
            </a:r>
            <a:endParaRPr sz="700" dirty="0">
              <a:latin typeface="Garamond"/>
              <a:cs typeface="Garamond"/>
            </a:endParaRPr>
          </a:p>
        </p:txBody>
      </p:sp>
      <p:sp>
        <p:nvSpPr>
          <p:cNvPr id="116" name="object 162"/>
          <p:cNvSpPr txBox="1"/>
          <p:nvPr/>
        </p:nvSpPr>
        <p:spPr>
          <a:xfrm>
            <a:off x="559812" y="762503"/>
            <a:ext cx="1143000" cy="571500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  <a:effectLst/>
        </p:spPr>
        <p:txBody>
          <a:bodyPr vert="horz" wrap="square" lIns="0" tIns="83185" rIns="0" bIns="0" rtlCol="0">
            <a:spAutoFit/>
          </a:bodyPr>
          <a:lstStyle/>
          <a:p>
            <a:pPr marL="151130" marR="143510" algn="ctr">
              <a:lnSpc>
                <a:spcPct val="100000"/>
              </a:lnSpc>
              <a:spcBef>
                <a:spcPts val="655"/>
              </a:spcBef>
            </a:pPr>
            <a:r>
              <a:rPr sz="800" b="1" spc="-5" dirty="0">
                <a:latin typeface="Garamond"/>
                <a:cs typeface="Garamond"/>
              </a:rPr>
              <a:t>Public Information  Officer</a:t>
            </a:r>
            <a:endParaRPr sz="800" dirty="0">
              <a:latin typeface="Garamond"/>
              <a:cs typeface="Garamond"/>
            </a:endParaRPr>
          </a:p>
          <a:p>
            <a:pPr marR="17145" algn="ctr">
              <a:lnSpc>
                <a:spcPct val="100000"/>
              </a:lnSpc>
            </a:pPr>
            <a:r>
              <a:rPr sz="800" spc="-5" dirty="0">
                <a:latin typeface="Garamond"/>
                <a:cs typeface="Garamond"/>
              </a:rPr>
              <a:t>Annie</a:t>
            </a:r>
            <a:r>
              <a:rPr sz="800" spc="-65" dirty="0">
                <a:latin typeface="Garamond"/>
                <a:cs typeface="Garamond"/>
              </a:rPr>
              <a:t> </a:t>
            </a:r>
            <a:r>
              <a:rPr sz="800" spc="-5" dirty="0">
                <a:latin typeface="Garamond"/>
                <a:cs typeface="Garamond"/>
              </a:rPr>
              <a:t>Brown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17" name="object 164"/>
          <p:cNvSpPr txBox="1"/>
          <p:nvPr/>
        </p:nvSpPr>
        <p:spPr>
          <a:xfrm>
            <a:off x="7624161" y="2738635"/>
            <a:ext cx="914400" cy="430246"/>
          </a:xfrm>
          <a:prstGeom prst="rect">
            <a:avLst/>
          </a:prstGeom>
          <a:solidFill>
            <a:srgbClr val="DBF1D8"/>
          </a:solidFill>
          <a:ln w="19033">
            <a:solidFill>
              <a:srgbClr val="000000"/>
            </a:solidFill>
          </a:ln>
        </p:spPr>
        <p:txBody>
          <a:bodyPr vert="horz" wrap="square" lIns="0" tIns="60325" rIns="0" bIns="0" rtlCol="0">
            <a:spAutoFit/>
          </a:bodyPr>
          <a:lstStyle/>
          <a:p>
            <a:pPr marL="151130" marR="144145" algn="ctr">
              <a:lnSpc>
                <a:spcPct val="100000"/>
              </a:lnSpc>
              <a:spcBef>
                <a:spcPts val="475"/>
              </a:spcBef>
            </a:pPr>
            <a:r>
              <a:rPr sz="800" b="1" spc="-5" dirty="0">
                <a:latin typeface="Garamond"/>
                <a:cs typeface="Garamond"/>
              </a:rPr>
              <a:t>Asst. Director  Facilities</a:t>
            </a:r>
            <a:r>
              <a:rPr sz="800" b="1" spc="-45" dirty="0">
                <a:latin typeface="Garamond"/>
                <a:cs typeface="Garamond"/>
              </a:rPr>
              <a:t> </a:t>
            </a:r>
            <a:r>
              <a:rPr lang="en-US" sz="800" b="1" spc="-45" dirty="0">
                <a:latin typeface="Garamond"/>
                <a:cs typeface="Garamond"/>
              </a:rPr>
              <a:t/>
            </a:r>
            <a:br>
              <a:rPr lang="en-US" sz="800" b="1" spc="-45" dirty="0">
                <a:latin typeface="Garamond"/>
                <a:cs typeface="Garamond"/>
              </a:rPr>
            </a:br>
            <a:r>
              <a:rPr sz="800" spc="-5" dirty="0" smtClean="0">
                <a:latin typeface="Garamond"/>
                <a:cs typeface="Garamond"/>
              </a:rPr>
              <a:t>Jesse  </a:t>
            </a:r>
            <a:r>
              <a:rPr sz="800" spc="-5" dirty="0">
                <a:latin typeface="Garamond"/>
                <a:cs typeface="Garamond"/>
              </a:rPr>
              <a:t>Barron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119" name="object 167"/>
          <p:cNvSpPr txBox="1"/>
          <p:nvPr/>
        </p:nvSpPr>
        <p:spPr>
          <a:xfrm>
            <a:off x="10181707" y="6664392"/>
            <a:ext cx="17303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>
                <a:latin typeface="Calibri"/>
                <a:cs typeface="Calibri"/>
              </a:rPr>
              <a:t>Updated </a:t>
            </a:r>
            <a:r>
              <a:rPr lang="en-US" sz="1200" spc="-5" smtClean="0">
                <a:latin typeface="Calibri"/>
                <a:cs typeface="Calibri"/>
              </a:rPr>
              <a:t>October 16, </a:t>
            </a:r>
            <a:r>
              <a:rPr lang="en-US" sz="1200" spc="-5" dirty="0" smtClean="0">
                <a:latin typeface="Calibri"/>
                <a:cs typeface="Calibri"/>
              </a:rPr>
              <a:t>2019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0" name="object 111"/>
          <p:cNvSpPr txBox="1"/>
          <p:nvPr/>
        </p:nvSpPr>
        <p:spPr>
          <a:xfrm>
            <a:off x="3955355" y="3583888"/>
            <a:ext cx="1023706" cy="487506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40995" marR="237490" indent="-95885">
              <a:lnSpc>
                <a:spcPct val="100000"/>
              </a:lnSpc>
              <a:spcBef>
                <a:spcPts val="200"/>
              </a:spcBef>
            </a:pPr>
            <a:endParaRPr sz="800" spc="-5" dirty="0">
              <a:latin typeface="Garamond"/>
              <a:cs typeface="Garamond"/>
            </a:endParaRPr>
          </a:p>
        </p:txBody>
      </p:sp>
      <p:cxnSp>
        <p:nvCxnSpPr>
          <p:cNvPr id="160" name="Elbow Connector 159"/>
          <p:cNvCxnSpPr>
            <a:endCxn id="116" idx="0"/>
          </p:cNvCxnSpPr>
          <p:nvPr/>
        </p:nvCxnSpPr>
        <p:spPr>
          <a:xfrm rot="10800000" flipV="1">
            <a:off x="1131312" y="494103"/>
            <a:ext cx="4468250" cy="2684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Elbow Connector 198"/>
          <p:cNvCxnSpPr/>
          <p:nvPr/>
        </p:nvCxnSpPr>
        <p:spPr>
          <a:xfrm rot="10800000" flipH="1" flipV="1">
            <a:off x="7339399" y="508171"/>
            <a:ext cx="4468250" cy="268400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/>
          <p:nvPr/>
        </p:nvCxnSpPr>
        <p:spPr>
          <a:xfrm>
            <a:off x="10392258" y="517284"/>
            <a:ext cx="0" cy="2539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H="1">
            <a:off x="8537770" y="517284"/>
            <a:ext cx="680" cy="2705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Elbow Connector 375"/>
          <p:cNvCxnSpPr/>
          <p:nvPr/>
        </p:nvCxnSpPr>
        <p:spPr>
          <a:xfrm rot="10800000" flipV="1">
            <a:off x="808282" y="1398523"/>
            <a:ext cx="1434171" cy="13840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Elbow Connector 386"/>
          <p:cNvCxnSpPr/>
          <p:nvPr/>
        </p:nvCxnSpPr>
        <p:spPr>
          <a:xfrm>
            <a:off x="2656027" y="1399719"/>
            <a:ext cx="4175187" cy="17453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Elbow Connector 427"/>
          <p:cNvCxnSpPr/>
          <p:nvPr/>
        </p:nvCxnSpPr>
        <p:spPr>
          <a:xfrm rot="5400000">
            <a:off x="1997444" y="1467208"/>
            <a:ext cx="132448" cy="108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Elbow Connector 435"/>
          <p:cNvCxnSpPr/>
          <p:nvPr/>
        </p:nvCxnSpPr>
        <p:spPr>
          <a:xfrm rot="5400000">
            <a:off x="4778097" y="1457207"/>
            <a:ext cx="127995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bject 121"/>
          <p:cNvSpPr txBox="1"/>
          <p:nvPr/>
        </p:nvSpPr>
        <p:spPr>
          <a:xfrm>
            <a:off x="5040163" y="3715970"/>
            <a:ext cx="1028065" cy="457200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135255" marR="127000" algn="ctr">
              <a:lnSpc>
                <a:spcPct val="100000"/>
              </a:lnSpc>
              <a:spcBef>
                <a:spcPts val="200"/>
              </a:spcBef>
            </a:pPr>
            <a:r>
              <a:rPr sz="800" b="1" spc="-5" dirty="0">
                <a:latin typeface="Garamond"/>
                <a:cs typeface="Garamond"/>
              </a:rPr>
              <a:t>Coordinator </a:t>
            </a:r>
            <a:endParaRPr lang="en-US" sz="800" b="1" spc="-5" dirty="0" smtClean="0">
              <a:latin typeface="Garamond"/>
              <a:cs typeface="Garamond"/>
            </a:endParaRPr>
          </a:p>
          <a:p>
            <a:pPr marL="135255" marR="127000" algn="ctr">
              <a:lnSpc>
                <a:spcPct val="100000"/>
              </a:lnSpc>
              <a:spcBef>
                <a:spcPts val="200"/>
              </a:spcBef>
            </a:pPr>
            <a:r>
              <a:rPr lang="en-US" sz="700" b="1" spc="-5" dirty="0" smtClean="0">
                <a:latin typeface="Garamond"/>
                <a:cs typeface="Garamond"/>
              </a:rPr>
              <a:t>Data &amp; Assessment </a:t>
            </a:r>
            <a:r>
              <a:rPr lang="en-US" sz="800" spc="-5" dirty="0" smtClean="0">
                <a:latin typeface="Garamond"/>
                <a:cs typeface="Garamond"/>
              </a:rPr>
              <a:t>Lindsay Weiss</a:t>
            </a:r>
            <a:endParaRPr sz="800" dirty="0">
              <a:latin typeface="Garamond"/>
              <a:cs typeface="Garamond"/>
            </a:endParaRPr>
          </a:p>
        </p:txBody>
      </p:sp>
      <p:cxnSp>
        <p:nvCxnSpPr>
          <p:cNvPr id="129" name="Elbow Connector 128"/>
          <p:cNvCxnSpPr/>
          <p:nvPr/>
        </p:nvCxnSpPr>
        <p:spPr>
          <a:xfrm rot="16200000" flipH="1">
            <a:off x="-103743" y="2431755"/>
            <a:ext cx="709708" cy="24489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129"/>
          <p:cNvCxnSpPr/>
          <p:nvPr/>
        </p:nvCxnSpPr>
        <p:spPr>
          <a:xfrm rot="16200000" flipH="1">
            <a:off x="-408644" y="3428641"/>
            <a:ext cx="1345394" cy="277652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/>
          <p:nvPr/>
        </p:nvCxnSpPr>
        <p:spPr>
          <a:xfrm rot="5400000">
            <a:off x="1101696" y="4573501"/>
            <a:ext cx="614631" cy="228391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lbow Connector 134"/>
          <p:cNvCxnSpPr/>
          <p:nvPr/>
        </p:nvCxnSpPr>
        <p:spPr>
          <a:xfrm rot="5400000">
            <a:off x="1193734" y="5045131"/>
            <a:ext cx="441824" cy="22386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 rot="5400000">
            <a:off x="1244638" y="5433231"/>
            <a:ext cx="330091" cy="22704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/>
          <p:nvPr/>
        </p:nvCxnSpPr>
        <p:spPr>
          <a:xfrm rot="16200000" flipH="1">
            <a:off x="1258715" y="2000096"/>
            <a:ext cx="474337" cy="10712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>
          <a:xfrm rot="16200000" flipH="1">
            <a:off x="1226058" y="2504322"/>
            <a:ext cx="514565" cy="104173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/>
          <p:cNvCxnSpPr/>
          <p:nvPr/>
        </p:nvCxnSpPr>
        <p:spPr>
          <a:xfrm rot="16200000" flipH="1">
            <a:off x="2078322" y="3298538"/>
            <a:ext cx="1171842" cy="19926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1314864" y="3369005"/>
            <a:ext cx="121266" cy="49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/>
          <p:nvPr/>
        </p:nvCxnSpPr>
        <p:spPr>
          <a:xfrm rot="16200000" flipH="1">
            <a:off x="3656799" y="2459302"/>
            <a:ext cx="509087" cy="10510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/>
          <p:cNvCxnSpPr/>
          <p:nvPr/>
        </p:nvCxnSpPr>
        <p:spPr>
          <a:xfrm rot="16200000" flipH="1">
            <a:off x="3662473" y="2961588"/>
            <a:ext cx="509087" cy="105108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 flipH="1">
            <a:off x="6067143" y="2296781"/>
            <a:ext cx="5724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 flipH="1">
            <a:off x="6145427" y="1787729"/>
            <a:ext cx="1886" cy="44043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 flipH="1" flipV="1">
            <a:off x="6063943" y="3405820"/>
            <a:ext cx="87714" cy="51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flipH="1">
            <a:off x="6234718" y="2397632"/>
            <a:ext cx="5531" cy="1213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flipV="1">
            <a:off x="6256360" y="3573302"/>
            <a:ext cx="101238" cy="14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6231768" y="3587666"/>
            <a:ext cx="568" cy="2192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Arrow Connector 325"/>
          <p:cNvCxnSpPr/>
          <p:nvPr/>
        </p:nvCxnSpPr>
        <p:spPr>
          <a:xfrm flipV="1">
            <a:off x="6247008" y="5172562"/>
            <a:ext cx="114595" cy="113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Arrow Connector 326"/>
          <p:cNvCxnSpPr/>
          <p:nvPr/>
        </p:nvCxnSpPr>
        <p:spPr>
          <a:xfrm flipV="1">
            <a:off x="6247008" y="5777814"/>
            <a:ext cx="105820" cy="28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>
            <a:off x="8658931" y="1383830"/>
            <a:ext cx="35306" cy="3058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Arrow Connector 383"/>
          <p:cNvCxnSpPr/>
          <p:nvPr/>
        </p:nvCxnSpPr>
        <p:spPr>
          <a:xfrm flipH="1">
            <a:off x="8578969" y="1808337"/>
            <a:ext cx="89871" cy="6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Arrow Connector 311"/>
          <p:cNvCxnSpPr/>
          <p:nvPr/>
        </p:nvCxnSpPr>
        <p:spPr>
          <a:xfrm rot="16200000" flipH="1" flipV="1">
            <a:off x="8650984" y="2162766"/>
            <a:ext cx="71309" cy="3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Arrow Connector 385"/>
          <p:cNvCxnSpPr/>
          <p:nvPr/>
        </p:nvCxnSpPr>
        <p:spPr>
          <a:xfrm rot="16200000" flipH="1" flipV="1">
            <a:off x="8664627" y="3379197"/>
            <a:ext cx="71309" cy="3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Arrow Connector 387"/>
          <p:cNvCxnSpPr/>
          <p:nvPr/>
        </p:nvCxnSpPr>
        <p:spPr>
          <a:xfrm rot="16200000" flipH="1" flipV="1">
            <a:off x="8664626" y="3853021"/>
            <a:ext cx="71309" cy="3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Arrow Connector 388"/>
          <p:cNvCxnSpPr/>
          <p:nvPr/>
        </p:nvCxnSpPr>
        <p:spPr>
          <a:xfrm rot="16200000" flipH="1" flipV="1">
            <a:off x="8667191" y="4426597"/>
            <a:ext cx="71309" cy="30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/>
          <p:nvPr/>
        </p:nvCxnSpPr>
        <p:spPr>
          <a:xfrm>
            <a:off x="10856649" y="1559894"/>
            <a:ext cx="12707" cy="12421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Arrow Connector 331"/>
          <p:cNvCxnSpPr/>
          <p:nvPr/>
        </p:nvCxnSpPr>
        <p:spPr>
          <a:xfrm flipH="1">
            <a:off x="10672496" y="2193741"/>
            <a:ext cx="190506" cy="4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Arrow Connector 391"/>
          <p:cNvCxnSpPr/>
          <p:nvPr/>
        </p:nvCxnSpPr>
        <p:spPr>
          <a:xfrm flipH="1">
            <a:off x="10683575" y="2786716"/>
            <a:ext cx="190506" cy="4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Straight Connector 392"/>
          <p:cNvCxnSpPr/>
          <p:nvPr/>
        </p:nvCxnSpPr>
        <p:spPr>
          <a:xfrm>
            <a:off x="12034423" y="1263723"/>
            <a:ext cx="6852" cy="15546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Arrow Connector 393"/>
          <p:cNvCxnSpPr>
            <a:endCxn id="111" idx="3"/>
          </p:cNvCxnSpPr>
          <p:nvPr/>
        </p:nvCxnSpPr>
        <p:spPr>
          <a:xfrm flipH="1">
            <a:off x="11970729" y="2229589"/>
            <a:ext cx="7602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Arrow Connector 394"/>
          <p:cNvCxnSpPr/>
          <p:nvPr/>
        </p:nvCxnSpPr>
        <p:spPr>
          <a:xfrm flipH="1">
            <a:off x="11965185" y="2793985"/>
            <a:ext cx="7602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 flipV="1">
            <a:off x="6244705" y="2370725"/>
            <a:ext cx="117508" cy="6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bject 9"/>
          <p:cNvSpPr/>
          <p:nvPr/>
        </p:nvSpPr>
        <p:spPr>
          <a:xfrm>
            <a:off x="373448" y="1562003"/>
            <a:ext cx="914400" cy="457834"/>
          </a:xfrm>
          <a:custGeom>
            <a:avLst/>
            <a:gdLst/>
            <a:ahLst/>
            <a:cxnLst/>
            <a:rect l="l" t="t" r="r" b="b"/>
            <a:pathLst>
              <a:path w="1028064" h="457835">
                <a:moveTo>
                  <a:pt x="0" y="0"/>
                </a:moveTo>
                <a:lnTo>
                  <a:pt x="0" y="457602"/>
                </a:lnTo>
                <a:lnTo>
                  <a:pt x="1027782" y="457602"/>
                </a:lnTo>
                <a:lnTo>
                  <a:pt x="102778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C057"/>
          </a:solidFill>
          <a:ln w="190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ctr"/>
            <a:endParaRPr sz="800" dirty="0"/>
          </a:p>
        </p:txBody>
      </p:sp>
      <p:sp>
        <p:nvSpPr>
          <p:cNvPr id="2" name="TextBox 1"/>
          <p:cNvSpPr txBox="1"/>
          <p:nvPr/>
        </p:nvSpPr>
        <p:spPr>
          <a:xfrm>
            <a:off x="379757" y="1577505"/>
            <a:ext cx="888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spc="-5" dirty="0">
                <a:latin typeface="Garamond"/>
                <a:cs typeface="Garamond"/>
              </a:rPr>
              <a:t>Exec. Dir.</a:t>
            </a:r>
          </a:p>
          <a:p>
            <a:pPr algn="ctr"/>
            <a:r>
              <a:rPr lang="en-US" sz="800" b="1" spc="-5" dirty="0">
                <a:latin typeface="Garamond"/>
              </a:rPr>
              <a:t>Special Ed.</a:t>
            </a:r>
          </a:p>
          <a:p>
            <a:pPr algn="ctr"/>
            <a:r>
              <a:rPr lang="en-US" sz="800" spc="-5" dirty="0">
                <a:latin typeface="Garamond"/>
              </a:rPr>
              <a:t>Melanie Hertig</a:t>
            </a:r>
            <a:endParaRPr lang="en-US" sz="800" dirty="0"/>
          </a:p>
        </p:txBody>
      </p:sp>
      <p:cxnSp>
        <p:nvCxnSpPr>
          <p:cNvPr id="150" name="Straight Connector 149"/>
          <p:cNvCxnSpPr/>
          <p:nvPr/>
        </p:nvCxnSpPr>
        <p:spPr>
          <a:xfrm>
            <a:off x="2567162" y="2303397"/>
            <a:ext cx="3733" cy="568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722264" y="3048237"/>
            <a:ext cx="1518933" cy="48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Coordinator</a:t>
            </a:r>
          </a:p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Science, Secondary </a:t>
            </a:r>
            <a:r>
              <a:rPr lang="en-US" sz="800" spc="-5" dirty="0" smtClean="0">
                <a:latin typeface="Garamond"/>
                <a:cs typeface="Garamond"/>
              </a:rPr>
              <a:t>Lisa</a:t>
            </a:r>
            <a:r>
              <a:rPr lang="en-US" sz="800" spc="-70" dirty="0">
                <a:latin typeface="Garamond"/>
                <a:cs typeface="Garamond"/>
              </a:rPr>
              <a:t> </a:t>
            </a:r>
            <a:r>
              <a:rPr lang="en-US" sz="800" spc="-5" dirty="0" smtClean="0">
                <a:latin typeface="Garamond"/>
                <a:cs typeface="Garamond"/>
              </a:rPr>
              <a:t>Gordon</a:t>
            </a:r>
            <a:endParaRPr lang="en-US" sz="800" dirty="0"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98261" y="3576258"/>
            <a:ext cx="1546257" cy="789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Coordinator</a:t>
            </a:r>
          </a:p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Science, Elementary</a:t>
            </a:r>
            <a:endParaRPr lang="en-US" sz="800" b="1" spc="-5" dirty="0">
              <a:latin typeface="Garamond"/>
              <a:cs typeface="Garamond"/>
            </a:endParaRPr>
          </a:p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spc="-5" dirty="0">
                <a:latin typeface="Garamond"/>
                <a:cs typeface="Garamond"/>
              </a:rPr>
              <a:t>Meg Vanek</a:t>
            </a:r>
          </a:p>
          <a:p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2168739" y="1398635"/>
            <a:ext cx="4933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702126" y="4709502"/>
            <a:ext cx="1078968" cy="512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marR="140335" indent="-1720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>
                <a:latin typeface="Garamond"/>
                <a:cs typeface="Garamond"/>
              </a:rPr>
              <a:t>Administrator </a:t>
            </a:r>
            <a:endParaRPr lang="en-US" sz="800" b="1" spc="-5" dirty="0" smtClean="0">
              <a:latin typeface="Garamond"/>
              <a:cs typeface="Garamond"/>
            </a:endParaRPr>
          </a:p>
          <a:p>
            <a:pPr marL="320040" marR="140335" indent="-1720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Maintenance</a:t>
            </a:r>
            <a:endParaRPr lang="en-US" sz="800" dirty="0">
              <a:latin typeface="Garamond"/>
              <a:cs typeface="Garamond"/>
            </a:endParaRPr>
          </a:p>
          <a:p>
            <a:pPr marL="320040" marR="140335" indent="-172085" algn="ctr">
              <a:lnSpc>
                <a:spcPct val="100000"/>
              </a:lnSpc>
              <a:spcBef>
                <a:spcPts val="200"/>
              </a:spcBef>
            </a:pPr>
            <a:r>
              <a:rPr lang="en-US" sz="800" spc="-5" dirty="0" smtClean="0">
                <a:latin typeface="Garamond"/>
                <a:cs typeface="Garamond"/>
              </a:rPr>
              <a:t>Gil</a:t>
            </a:r>
            <a:r>
              <a:rPr lang="en-US" sz="800" spc="-75" dirty="0" smtClean="0">
                <a:latin typeface="Garamond"/>
                <a:cs typeface="Garamond"/>
              </a:rPr>
              <a:t> </a:t>
            </a:r>
            <a:r>
              <a:rPr lang="en-US" sz="800" spc="-5" dirty="0">
                <a:latin typeface="Garamond"/>
                <a:cs typeface="Garamond"/>
              </a:rPr>
              <a:t>Sanchez</a:t>
            </a:r>
            <a:endParaRPr lang="en-US" sz="800" dirty="0">
              <a:latin typeface="Garamond"/>
              <a:cs typeface="Garamond"/>
            </a:endParaRPr>
          </a:p>
        </p:txBody>
      </p:sp>
      <p:sp>
        <p:nvSpPr>
          <p:cNvPr id="193" name="object 136"/>
          <p:cNvSpPr txBox="1"/>
          <p:nvPr/>
        </p:nvSpPr>
        <p:spPr>
          <a:xfrm>
            <a:off x="8812008" y="5273218"/>
            <a:ext cx="913765" cy="523220"/>
          </a:xfrm>
          <a:prstGeom prst="rect">
            <a:avLst/>
          </a:prstGeom>
          <a:solidFill>
            <a:srgbClr val="F9FFAE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noAutofit/>
          </a:bodyPr>
          <a:lstStyle/>
          <a:p>
            <a:pPr marL="320040" marR="140335" indent="-172085" algn="ctr">
              <a:lnSpc>
                <a:spcPct val="100000"/>
              </a:lnSpc>
              <a:spcBef>
                <a:spcPts val="200"/>
              </a:spcBef>
            </a:pPr>
            <a:endParaRPr sz="800" dirty="0">
              <a:latin typeface="Garamond"/>
              <a:cs typeface="Garamond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708534" y="5268878"/>
            <a:ext cx="1101678" cy="512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marR="140335" indent="-1720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>
                <a:latin typeface="Garamond"/>
                <a:cs typeface="Garamond"/>
              </a:rPr>
              <a:t>Administrator </a:t>
            </a:r>
            <a:endParaRPr lang="en-US" sz="800" b="1" spc="-5" dirty="0" smtClean="0">
              <a:latin typeface="Garamond"/>
              <a:cs typeface="Garamond"/>
            </a:endParaRPr>
          </a:p>
          <a:p>
            <a:pPr marL="320040" marR="140335" indent="-1720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Operations</a:t>
            </a:r>
          </a:p>
          <a:p>
            <a:pPr marL="320040" marR="140335" indent="-172085" algn="ctr">
              <a:lnSpc>
                <a:spcPct val="100000"/>
              </a:lnSpc>
              <a:spcBef>
                <a:spcPts val="200"/>
              </a:spcBef>
            </a:pPr>
            <a:r>
              <a:rPr lang="en-US" sz="800" spc="-5" dirty="0" smtClean="0">
                <a:latin typeface="Garamond"/>
                <a:cs typeface="Garamond"/>
              </a:rPr>
              <a:t>Martin Garcia</a:t>
            </a:r>
            <a:endParaRPr lang="en-US" sz="800" dirty="0">
              <a:latin typeface="Garamond"/>
              <a:cs typeface="Garamond"/>
            </a:endParaRPr>
          </a:p>
        </p:txBody>
      </p:sp>
      <p:cxnSp>
        <p:nvCxnSpPr>
          <p:cNvPr id="123" name="Straight Connector 122"/>
          <p:cNvCxnSpPr/>
          <p:nvPr/>
        </p:nvCxnSpPr>
        <p:spPr>
          <a:xfrm>
            <a:off x="9843283" y="4310248"/>
            <a:ext cx="1485" cy="1747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 flipV="1">
            <a:off x="9705481" y="4970440"/>
            <a:ext cx="138020" cy="3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object 55"/>
          <p:cNvSpPr txBox="1"/>
          <p:nvPr/>
        </p:nvSpPr>
        <p:spPr>
          <a:xfrm>
            <a:off x="6365090" y="4435734"/>
            <a:ext cx="913765" cy="446276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R="12065" algn="ctr">
              <a:lnSpc>
                <a:spcPct val="100000"/>
              </a:lnSpc>
              <a:spcBef>
                <a:spcPts val="200"/>
              </a:spcBef>
            </a:pPr>
            <a:r>
              <a:rPr sz="800" b="1" spc="-5" dirty="0">
                <a:latin typeface="Garamond"/>
                <a:cs typeface="Garamond"/>
              </a:rPr>
              <a:t>Coordinator </a:t>
            </a:r>
            <a:endParaRPr lang="en-US" sz="800" b="1" spc="-5" dirty="0">
              <a:latin typeface="Garamond"/>
              <a:cs typeface="Garamond"/>
            </a:endParaRPr>
          </a:p>
          <a:p>
            <a:pPr marR="1206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Language </a:t>
            </a:r>
            <a:r>
              <a:rPr lang="en-US" sz="800" b="1" spc="-5" dirty="0" err="1" smtClean="0">
                <a:latin typeface="Garamond"/>
                <a:cs typeface="Garamond"/>
              </a:rPr>
              <a:t>Devel</a:t>
            </a:r>
            <a:r>
              <a:rPr lang="en-US" sz="800" b="1" spc="-5" dirty="0" smtClean="0">
                <a:latin typeface="Garamond"/>
                <a:cs typeface="Garamond"/>
              </a:rPr>
              <a:t>.</a:t>
            </a:r>
          </a:p>
          <a:p>
            <a:pPr marR="12065" algn="ctr">
              <a:lnSpc>
                <a:spcPct val="100000"/>
              </a:lnSpc>
              <a:spcBef>
                <a:spcPts val="200"/>
              </a:spcBef>
            </a:pPr>
            <a:r>
              <a:rPr lang="en-US" sz="800" spc="-5" dirty="0" smtClean="0">
                <a:latin typeface="Garamond"/>
                <a:cs typeface="Garamond"/>
              </a:rPr>
              <a:t>Shelley </a:t>
            </a:r>
            <a:r>
              <a:rPr lang="en-US" sz="800" spc="-5" dirty="0" err="1" smtClean="0">
                <a:latin typeface="Garamond"/>
                <a:cs typeface="Garamond"/>
              </a:rPr>
              <a:t>Waldrup</a:t>
            </a:r>
            <a:endParaRPr sz="800" dirty="0">
              <a:latin typeface="Garamond"/>
              <a:cs typeface="Garamond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>
            <a:off x="7403008" y="4126257"/>
            <a:ext cx="0" cy="5946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bject 111"/>
          <p:cNvSpPr txBox="1"/>
          <p:nvPr/>
        </p:nvSpPr>
        <p:spPr>
          <a:xfrm>
            <a:off x="5051449" y="4838780"/>
            <a:ext cx="1023706" cy="487506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40995" marR="237490" indent="-95885">
              <a:lnSpc>
                <a:spcPct val="100000"/>
              </a:lnSpc>
              <a:spcBef>
                <a:spcPts val="200"/>
              </a:spcBef>
            </a:pPr>
            <a:endParaRPr sz="800" spc="-5" dirty="0">
              <a:latin typeface="Garamond"/>
              <a:cs typeface="Garamond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4754637" y="4783458"/>
            <a:ext cx="158004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Coordinator</a:t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lang="en-US" sz="800" b="1" spc="-5" dirty="0" smtClean="0">
                <a:latin typeface="Garamond"/>
                <a:cs typeface="Garamond"/>
              </a:rPr>
              <a:t>ELA</a:t>
            </a:r>
            <a:r>
              <a:rPr lang="en-US" sz="800" b="1" spc="-5" dirty="0">
                <a:latin typeface="Garamond"/>
                <a:cs typeface="Garamond"/>
              </a:rPr>
              <a:t/>
            </a:r>
            <a:br>
              <a:rPr lang="en-US" sz="800" b="1" spc="-5" dirty="0">
                <a:latin typeface="Garamond"/>
                <a:cs typeface="Garamond"/>
              </a:rPr>
            </a:br>
            <a:r>
              <a:rPr lang="en-US" sz="800" spc="-5" dirty="0" smtClean="0">
                <a:latin typeface="Garamond"/>
                <a:cs typeface="Garamond"/>
              </a:rPr>
              <a:t>Jackie Guy</a:t>
            </a:r>
            <a:br>
              <a:rPr lang="en-US" sz="800" spc="-5" dirty="0" smtClean="0">
                <a:latin typeface="Garamond"/>
                <a:cs typeface="Garamond"/>
              </a:rPr>
            </a:br>
            <a:r>
              <a:rPr lang="en-US" sz="800" spc="-5" dirty="0" smtClean="0">
                <a:latin typeface="Garamond"/>
                <a:cs typeface="Garamond"/>
              </a:rPr>
              <a:t>Melinda Glowacki</a:t>
            </a:r>
            <a:endParaRPr lang="en-US" sz="800" spc="-5" dirty="0">
              <a:latin typeface="Garamond"/>
              <a:cs typeface="Garamond"/>
            </a:endParaRPr>
          </a:p>
          <a:p>
            <a:endParaRPr lang="en-US" dirty="0"/>
          </a:p>
        </p:txBody>
      </p:sp>
      <p:sp>
        <p:nvSpPr>
          <p:cNvPr id="201" name="object 37"/>
          <p:cNvSpPr txBox="1"/>
          <p:nvPr/>
        </p:nvSpPr>
        <p:spPr>
          <a:xfrm>
            <a:off x="2769712" y="3133258"/>
            <a:ext cx="1028065" cy="553357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60325" rIns="0" bIns="0" rtlCol="0">
            <a:spAutoFit/>
          </a:bodyPr>
          <a:lstStyle/>
          <a:p>
            <a:pPr marL="33655" marR="25400" indent="-635" algn="ctr">
              <a:lnSpc>
                <a:spcPct val="100000"/>
              </a:lnSpc>
              <a:spcBef>
                <a:spcPts val="475"/>
              </a:spcBef>
            </a:pPr>
            <a:r>
              <a:rPr sz="800" b="1" spc="-5" dirty="0">
                <a:latin typeface="Garamond"/>
                <a:cs typeface="Garamond"/>
              </a:rPr>
              <a:t>Coordinator </a:t>
            </a:r>
            <a:r>
              <a:rPr lang="en-US" sz="800" b="1" spc="-5" dirty="0">
                <a:latin typeface="Garamond"/>
                <a:cs typeface="Garamond"/>
              </a:rPr>
              <a:t/>
            </a:r>
            <a:br>
              <a:rPr lang="en-US" sz="800" b="1" spc="-5" dirty="0">
                <a:latin typeface="Garamond"/>
                <a:cs typeface="Garamond"/>
              </a:rPr>
            </a:br>
            <a:r>
              <a:rPr lang="en-US" sz="800" b="1" spc="-5" dirty="0" smtClean="0">
                <a:latin typeface="Garamond"/>
                <a:cs typeface="Garamond"/>
              </a:rPr>
              <a:t>College &amp; Career Counseling</a:t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lang="en-US" sz="800" spc="-5" dirty="0" smtClean="0">
                <a:latin typeface="Garamond"/>
                <a:cs typeface="Garamond"/>
              </a:rPr>
              <a:t>Connie Jacobs</a:t>
            </a:r>
            <a:endParaRPr sz="800" dirty="0">
              <a:latin typeface="Garamond"/>
              <a:cs typeface="Garamond"/>
            </a:endParaRPr>
          </a:p>
        </p:txBody>
      </p:sp>
      <p:cxnSp>
        <p:nvCxnSpPr>
          <p:cNvPr id="205" name="Straight Arrow Connector 204"/>
          <p:cNvCxnSpPr/>
          <p:nvPr/>
        </p:nvCxnSpPr>
        <p:spPr>
          <a:xfrm>
            <a:off x="2570648" y="2909059"/>
            <a:ext cx="19132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/>
          <p:nvPr/>
        </p:nvCxnSpPr>
        <p:spPr>
          <a:xfrm>
            <a:off x="2572513" y="3365675"/>
            <a:ext cx="19132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lbow Connector 120"/>
          <p:cNvCxnSpPr/>
          <p:nvPr/>
        </p:nvCxnSpPr>
        <p:spPr>
          <a:xfrm rot="5400000">
            <a:off x="3255719" y="4438380"/>
            <a:ext cx="1130071" cy="9953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flipH="1">
            <a:off x="3792258" y="4533120"/>
            <a:ext cx="42103" cy="2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endCxn id="193" idx="3"/>
          </p:cNvCxnSpPr>
          <p:nvPr/>
        </p:nvCxnSpPr>
        <p:spPr>
          <a:xfrm flipH="1">
            <a:off x="9725773" y="5534828"/>
            <a:ext cx="12733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/>
          <p:nvPr/>
        </p:nvCxnSpPr>
        <p:spPr>
          <a:xfrm flipH="1">
            <a:off x="9732472" y="6045323"/>
            <a:ext cx="101583" cy="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object 111"/>
          <p:cNvSpPr txBox="1"/>
          <p:nvPr/>
        </p:nvSpPr>
        <p:spPr>
          <a:xfrm>
            <a:off x="2757250" y="2562518"/>
            <a:ext cx="1023706" cy="487506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40995" marR="237490" indent="-95885">
              <a:lnSpc>
                <a:spcPct val="100000"/>
              </a:lnSpc>
              <a:spcBef>
                <a:spcPts val="200"/>
              </a:spcBef>
            </a:pPr>
            <a:endParaRPr sz="800" spc="-5" dirty="0">
              <a:latin typeface="Garamond"/>
              <a:cs typeface="Garamond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498378" y="2517428"/>
            <a:ext cx="15133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Coordinator</a:t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lang="en-US" sz="800" b="1" spc="-5" dirty="0" smtClean="0">
                <a:latin typeface="Garamond"/>
                <a:cs typeface="Garamond"/>
              </a:rPr>
              <a:t>College &amp; Career</a:t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lang="en-US" sz="800" b="1" spc="-5" dirty="0" smtClean="0">
                <a:latin typeface="Garamond"/>
                <a:cs typeface="Garamond"/>
              </a:rPr>
              <a:t>Readiness</a:t>
            </a:r>
            <a:r>
              <a:rPr lang="en-US" sz="800" b="1" spc="-5" dirty="0">
                <a:latin typeface="Garamond"/>
                <a:cs typeface="Garamond"/>
              </a:rPr>
              <a:t/>
            </a:r>
            <a:br>
              <a:rPr lang="en-US" sz="800" b="1" spc="-5" dirty="0">
                <a:latin typeface="Garamond"/>
                <a:cs typeface="Garamond"/>
              </a:rPr>
            </a:br>
            <a:r>
              <a:rPr lang="en-US" sz="800" spc="-5" dirty="0" smtClean="0">
                <a:latin typeface="Garamond"/>
                <a:cs typeface="Garamond"/>
              </a:rPr>
              <a:t>Ulises Garcia</a:t>
            </a:r>
            <a:endParaRPr lang="en-US" sz="800" spc="-5" dirty="0">
              <a:latin typeface="Garamond"/>
              <a:cs typeface="Garamond"/>
            </a:endParaRPr>
          </a:p>
          <a:p>
            <a:endParaRPr lang="en-US" dirty="0"/>
          </a:p>
        </p:txBody>
      </p:sp>
      <p:sp>
        <p:nvSpPr>
          <p:cNvPr id="206" name="object 111"/>
          <p:cNvSpPr txBox="1"/>
          <p:nvPr/>
        </p:nvSpPr>
        <p:spPr>
          <a:xfrm>
            <a:off x="5045851" y="3094371"/>
            <a:ext cx="1023706" cy="487506"/>
          </a:xfrm>
          <a:prstGeom prst="rect">
            <a:avLst/>
          </a:prstGeom>
          <a:solidFill>
            <a:srgbClr val="B3EBA5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40995" marR="237490" indent="-95885">
              <a:lnSpc>
                <a:spcPct val="100000"/>
              </a:lnSpc>
              <a:spcBef>
                <a:spcPts val="200"/>
              </a:spcBef>
            </a:pPr>
            <a:endParaRPr sz="800" spc="-5" dirty="0">
              <a:latin typeface="Garamond"/>
              <a:cs typeface="Garamond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4727392" y="3110786"/>
            <a:ext cx="16214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Director</a:t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lang="en-US" sz="800" b="1" spc="-5" dirty="0" smtClean="0">
                <a:latin typeface="Garamond"/>
                <a:cs typeface="Garamond"/>
              </a:rPr>
              <a:t>Data &amp; Assessment</a:t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lang="en-US" sz="800" spc="-5" dirty="0" smtClean="0">
                <a:latin typeface="Garamond"/>
                <a:cs typeface="Garamond"/>
              </a:rPr>
              <a:t>Alyssa McCanne</a:t>
            </a:r>
            <a:endParaRPr lang="en-US" sz="800" spc="-5" dirty="0">
              <a:latin typeface="Garamond"/>
              <a:cs typeface="Garamond"/>
            </a:endParaRPr>
          </a:p>
          <a:p>
            <a:endParaRPr lang="en-US" dirty="0"/>
          </a:p>
        </p:txBody>
      </p:sp>
      <p:sp>
        <p:nvSpPr>
          <p:cNvPr id="211" name="object 111"/>
          <p:cNvSpPr txBox="1"/>
          <p:nvPr/>
        </p:nvSpPr>
        <p:spPr>
          <a:xfrm>
            <a:off x="5103092" y="5959686"/>
            <a:ext cx="935622" cy="464774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340995" marR="237490" indent="-95885">
              <a:lnSpc>
                <a:spcPct val="100000"/>
              </a:lnSpc>
              <a:spcBef>
                <a:spcPts val="200"/>
              </a:spcBef>
            </a:pPr>
            <a:endParaRPr sz="800" spc="-5" dirty="0">
              <a:latin typeface="Garamond"/>
              <a:cs typeface="Garamond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743253" y="5961558"/>
            <a:ext cx="15845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0995" marR="237490" indent="-95885" algn="ctr">
              <a:lnSpc>
                <a:spcPct val="100000"/>
              </a:lnSpc>
              <a:spcBef>
                <a:spcPts val="200"/>
              </a:spcBef>
            </a:pPr>
            <a:r>
              <a:rPr lang="en-US" sz="800" b="1" spc="-5" dirty="0" smtClean="0">
                <a:latin typeface="Garamond"/>
                <a:cs typeface="Garamond"/>
              </a:rPr>
              <a:t>Coordinator</a:t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lang="en-US" sz="800" b="1" spc="-5" dirty="0" smtClean="0">
                <a:latin typeface="Garamond"/>
                <a:cs typeface="Garamond"/>
              </a:rPr>
              <a:t>Gifted &amp; Talented</a:t>
            </a:r>
            <a:br>
              <a:rPr lang="en-US" sz="800" b="1" spc="-5" dirty="0" smtClean="0">
                <a:latin typeface="Garamond"/>
                <a:cs typeface="Garamond"/>
              </a:rPr>
            </a:br>
            <a:r>
              <a:rPr lang="en-US" sz="800" b="1" spc="-5" dirty="0" smtClean="0">
                <a:latin typeface="Garamond"/>
                <a:cs typeface="Garamond"/>
              </a:rPr>
              <a:t>Kara Rydman</a:t>
            </a:r>
            <a:endParaRPr lang="en-US" sz="800" b="1" spc="-5" dirty="0">
              <a:latin typeface="Garamond"/>
              <a:cs typeface="Garamond"/>
            </a:endParaRPr>
          </a:p>
          <a:p>
            <a:endParaRPr lang="en-US" dirty="0"/>
          </a:p>
        </p:txBody>
      </p:sp>
      <p:cxnSp>
        <p:nvCxnSpPr>
          <p:cNvPr id="207" name="Straight Arrow Connector 206"/>
          <p:cNvCxnSpPr/>
          <p:nvPr/>
        </p:nvCxnSpPr>
        <p:spPr>
          <a:xfrm>
            <a:off x="6244705" y="2909059"/>
            <a:ext cx="1175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92169" y="2377495"/>
            <a:ext cx="3764" cy="576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>
            <a:off x="7496686" y="2953758"/>
            <a:ext cx="1381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object 119"/>
          <p:cNvSpPr txBox="1"/>
          <p:nvPr/>
        </p:nvSpPr>
        <p:spPr>
          <a:xfrm>
            <a:off x="5037269" y="2635431"/>
            <a:ext cx="1028065" cy="374461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4145" indent="100965">
              <a:lnSpc>
                <a:spcPts val="950"/>
              </a:lnSpc>
            </a:pPr>
            <a:r>
              <a:rPr sz="800" b="1" spc="-5" dirty="0">
                <a:latin typeface="Garamond"/>
                <a:cs typeface="Garamond"/>
              </a:rPr>
              <a:t>Coordinator</a:t>
            </a:r>
            <a:endParaRPr sz="800" dirty="0">
              <a:latin typeface="Garamond"/>
              <a:cs typeface="Garamond"/>
            </a:endParaRPr>
          </a:p>
          <a:p>
            <a:pPr marL="144145" marR="135255" indent="3175" algn="ctr">
              <a:lnSpc>
                <a:spcPct val="100000"/>
              </a:lnSpc>
            </a:pPr>
            <a:r>
              <a:rPr lang="en-US" sz="800" b="1" spc="-5" dirty="0" smtClean="0">
                <a:latin typeface="Garamond"/>
                <a:cs typeface="Garamond"/>
              </a:rPr>
              <a:t>VAPA</a:t>
            </a:r>
          </a:p>
          <a:p>
            <a:pPr marL="144145" marR="135255" indent="3175" algn="ctr">
              <a:lnSpc>
                <a:spcPct val="100000"/>
              </a:lnSpc>
            </a:pPr>
            <a:r>
              <a:rPr lang="en-US" sz="800" spc="-5" dirty="0" smtClean="0">
                <a:latin typeface="Garamond"/>
                <a:cs typeface="Garamond"/>
              </a:rPr>
              <a:t>Erin Zoumaras</a:t>
            </a:r>
            <a:endParaRPr sz="800" dirty="0">
              <a:latin typeface="Garamond"/>
              <a:cs typeface="Garamond"/>
            </a:endParaRPr>
          </a:p>
        </p:txBody>
      </p:sp>
      <p:cxnSp>
        <p:nvCxnSpPr>
          <p:cNvPr id="218" name="Elbow Connector 217"/>
          <p:cNvCxnSpPr/>
          <p:nvPr/>
        </p:nvCxnSpPr>
        <p:spPr>
          <a:xfrm rot="5400000">
            <a:off x="5509233" y="3640255"/>
            <a:ext cx="127995" cy="1"/>
          </a:xfrm>
          <a:prstGeom prst="bentConnector3">
            <a:avLst>
              <a:gd name="adj1" fmla="val 13845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 flipH="1" flipV="1">
            <a:off x="6056389" y="4444364"/>
            <a:ext cx="87714" cy="51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3870947" y="3829213"/>
            <a:ext cx="80632" cy="20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/>
          <p:nvPr/>
        </p:nvCxnSpPr>
        <p:spPr>
          <a:xfrm flipH="1" flipV="1">
            <a:off x="6056389" y="6187618"/>
            <a:ext cx="95268" cy="10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864521" y="3281842"/>
            <a:ext cx="0" cy="5509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Elbow Connector 219"/>
          <p:cNvCxnSpPr/>
          <p:nvPr/>
        </p:nvCxnSpPr>
        <p:spPr>
          <a:xfrm rot="5400000">
            <a:off x="1247410" y="5771285"/>
            <a:ext cx="330091" cy="22704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object 95"/>
          <p:cNvSpPr txBox="1"/>
          <p:nvPr/>
        </p:nvSpPr>
        <p:spPr>
          <a:xfrm>
            <a:off x="364692" y="5160480"/>
            <a:ext cx="914400" cy="359073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80"/>
              </a:lnSpc>
            </a:pPr>
            <a:r>
              <a:rPr sz="800" b="1" spc="-5" dirty="0" smtClean="0">
                <a:latin typeface="Garamond"/>
                <a:cs typeface="Garamond"/>
              </a:rPr>
              <a:t>Coordinator</a:t>
            </a:r>
            <a:r>
              <a:rPr lang="en-US" sz="800" b="1" spc="-5" dirty="0" smtClean="0">
                <a:latin typeface="Garamond"/>
                <a:cs typeface="Garamond"/>
              </a:rPr>
              <a:t> </a:t>
            </a:r>
            <a:endParaRPr lang="en-US" sz="800" b="1" spc="-65" dirty="0">
              <a:latin typeface="Garamond"/>
              <a:cs typeface="Garamond"/>
            </a:endParaRPr>
          </a:p>
          <a:p>
            <a:pPr algn="ctr">
              <a:lnSpc>
                <a:spcPts val="880"/>
              </a:lnSpc>
            </a:pPr>
            <a:r>
              <a:rPr lang="en-US" sz="800" b="1" spc="-5" dirty="0" smtClean="0">
                <a:latin typeface="Garamond"/>
                <a:cs typeface="Garamond"/>
              </a:rPr>
              <a:t>SPED</a:t>
            </a:r>
            <a:endParaRPr sz="800" dirty="0">
              <a:latin typeface="Garamond"/>
              <a:cs typeface="Garamond"/>
            </a:endParaRPr>
          </a:p>
          <a:p>
            <a:pPr marR="16510" algn="ctr">
              <a:lnSpc>
                <a:spcPts val="960"/>
              </a:lnSpc>
            </a:pPr>
            <a:r>
              <a:rPr lang="en-US" sz="800" spc="-5" dirty="0" smtClean="0">
                <a:latin typeface="Garamond"/>
                <a:cs typeface="Garamond"/>
              </a:rPr>
              <a:t>Angela Paterson</a:t>
            </a:r>
            <a:endParaRPr sz="800" dirty="0">
              <a:latin typeface="Garamond"/>
              <a:cs typeface="Garamond"/>
            </a:endParaRPr>
          </a:p>
        </p:txBody>
      </p:sp>
      <p:sp>
        <p:nvSpPr>
          <p:cNvPr id="223" name="object 95"/>
          <p:cNvSpPr txBox="1"/>
          <p:nvPr/>
        </p:nvSpPr>
        <p:spPr>
          <a:xfrm>
            <a:off x="364516" y="5533725"/>
            <a:ext cx="914400" cy="359073"/>
          </a:xfrm>
          <a:prstGeom prst="rect">
            <a:avLst/>
          </a:prstGeom>
          <a:solidFill>
            <a:srgbClr val="BDD0E9"/>
          </a:solidFill>
          <a:ln w="1903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80"/>
              </a:lnSpc>
            </a:pPr>
            <a:r>
              <a:rPr sz="800" b="1" spc="-5" dirty="0" smtClean="0">
                <a:latin typeface="Garamond"/>
                <a:cs typeface="Garamond"/>
              </a:rPr>
              <a:t>Coordinator</a:t>
            </a:r>
            <a:r>
              <a:rPr lang="en-US" sz="800" b="1" spc="-5" dirty="0" smtClean="0">
                <a:latin typeface="Garamond"/>
                <a:cs typeface="Garamond"/>
              </a:rPr>
              <a:t> </a:t>
            </a:r>
            <a:endParaRPr lang="en-US" sz="800" b="1" spc="-65" dirty="0">
              <a:latin typeface="Garamond"/>
              <a:cs typeface="Garamond"/>
            </a:endParaRPr>
          </a:p>
          <a:p>
            <a:pPr algn="ctr">
              <a:lnSpc>
                <a:spcPts val="880"/>
              </a:lnSpc>
            </a:pPr>
            <a:r>
              <a:rPr lang="en-US" sz="800" b="1" spc="-5" dirty="0" smtClean="0">
                <a:latin typeface="Garamond"/>
                <a:cs typeface="Garamond"/>
              </a:rPr>
              <a:t>Elementary SPED</a:t>
            </a:r>
            <a:endParaRPr sz="800" dirty="0">
              <a:latin typeface="Garamond"/>
              <a:cs typeface="Garamond"/>
            </a:endParaRPr>
          </a:p>
          <a:p>
            <a:pPr marR="16510" algn="ctr">
              <a:lnSpc>
                <a:spcPts val="960"/>
              </a:lnSpc>
            </a:pPr>
            <a:r>
              <a:rPr lang="en-US" sz="800" spc="-5" dirty="0" smtClean="0">
                <a:latin typeface="Garamond"/>
                <a:cs typeface="Garamond"/>
              </a:rPr>
              <a:t>Erin Ferguson</a:t>
            </a:r>
            <a:endParaRPr sz="800" dirty="0">
              <a:latin typeface="Garamond"/>
              <a:cs typeface="Garamond"/>
            </a:endParaRPr>
          </a:p>
        </p:txBody>
      </p:sp>
      <p:cxnSp>
        <p:nvCxnSpPr>
          <p:cNvPr id="224" name="Elbow Connector 223"/>
          <p:cNvCxnSpPr/>
          <p:nvPr/>
        </p:nvCxnSpPr>
        <p:spPr>
          <a:xfrm rot="5400000">
            <a:off x="1243065" y="6029085"/>
            <a:ext cx="330091" cy="22704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Elbow Connector 224"/>
          <p:cNvCxnSpPr/>
          <p:nvPr/>
        </p:nvCxnSpPr>
        <p:spPr>
          <a:xfrm rot="5400000">
            <a:off x="1242626" y="6316019"/>
            <a:ext cx="330091" cy="227046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54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407</Words>
  <Application>Microsoft Office PowerPoint</Application>
  <PresentationFormat>Widescreen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PowerPoint Presentation</vt:lpstr>
    </vt:vector>
  </TitlesOfParts>
  <Company>Irvine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Kambra Strout</dc:creator>
  <cp:lastModifiedBy>Kambra Strout</cp:lastModifiedBy>
  <cp:revision>153</cp:revision>
  <dcterms:created xsi:type="dcterms:W3CDTF">2018-06-22T16:54:03Z</dcterms:created>
  <dcterms:modified xsi:type="dcterms:W3CDTF">2019-10-28T17:48:33Z</dcterms:modified>
</cp:coreProperties>
</file>