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318" r:id="rId4"/>
    <p:sldId id="346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8" r:id="rId13"/>
    <p:sldId id="349" r:id="rId14"/>
    <p:sldId id="350" r:id="rId15"/>
    <p:sldId id="351" r:id="rId16"/>
    <p:sldId id="35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1" autoAdjust="0"/>
    <p:restoredTop sz="94660"/>
  </p:normalViewPr>
  <p:slideViewPr>
    <p:cSldViewPr>
      <p:cViewPr varScale="1">
        <p:scale>
          <a:sx n="115" d="100"/>
          <a:sy n="115" d="100"/>
        </p:scale>
        <p:origin x="5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 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January 16, 2014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but 11 Sites on Unsupported Hardware/Software</a:t>
            </a:r>
          </a:p>
          <a:p>
            <a:r>
              <a:rPr lang="en-US" dirty="0" smtClean="0"/>
              <a:t>Interaction Effects between Versions</a:t>
            </a:r>
          </a:p>
          <a:p>
            <a:r>
              <a:rPr lang="en-US" dirty="0" smtClean="0"/>
              <a:t>Risky and Problematic Installs of New Sites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Beginning Upgrades in February </a:t>
            </a:r>
          </a:p>
          <a:p>
            <a:pPr lvl="1"/>
            <a:r>
              <a:rPr lang="en-US" b="1" dirty="0" smtClean="0"/>
              <a:t>Goal- Stabilization</a:t>
            </a:r>
          </a:p>
          <a:p>
            <a:pPr lvl="1"/>
            <a:r>
              <a:rPr lang="en-US" dirty="0" smtClean="0"/>
              <a:t>Two sites/week:  </a:t>
            </a:r>
          </a:p>
          <a:p>
            <a:pPr lvl="2"/>
            <a:r>
              <a:rPr lang="en-US" dirty="0" smtClean="0"/>
              <a:t>Day 1- Pre Work</a:t>
            </a:r>
          </a:p>
          <a:p>
            <a:pPr lvl="2"/>
            <a:r>
              <a:rPr lang="en-US" dirty="0" smtClean="0"/>
              <a:t>Day 2 Cutover (Site offline at 4pm)</a:t>
            </a:r>
          </a:p>
          <a:p>
            <a:pPr lvl="2"/>
            <a:r>
              <a:rPr lang="en-US" dirty="0" smtClean="0"/>
              <a:t>Day 3 Support </a:t>
            </a:r>
          </a:p>
          <a:p>
            <a:pPr lvl="2"/>
            <a:r>
              <a:rPr lang="en-US" dirty="0" smtClean="0"/>
              <a:t>Blue Violet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9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Security/Systems Admin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1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PII – Personally Identifiable 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Username or Email Address in combination with the Password or Security Question/Answer </a:t>
            </a:r>
            <a:r>
              <a:rPr lang="en-US" b="1" dirty="0"/>
              <a:t>that would permit access to an online account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example, these questions include the common “</a:t>
            </a:r>
            <a:r>
              <a:rPr lang="en-US" i="1" dirty="0"/>
              <a:t>What is your mother’s maiden name?</a:t>
            </a:r>
            <a:r>
              <a:rPr lang="en-US" dirty="0"/>
              <a:t>” types of questions” used for online self-service password resets. </a:t>
            </a:r>
          </a:p>
          <a:p>
            <a:pPr lvl="0"/>
            <a:r>
              <a:rPr lang="en-US" dirty="0"/>
              <a:t>First Name or First Initial + Last Name </a:t>
            </a:r>
            <a:r>
              <a:rPr lang="en-US" b="1" u="sng" dirty="0"/>
              <a:t>in combination with any one or more of the following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Social Security Number</a:t>
            </a:r>
          </a:p>
          <a:p>
            <a:pPr lvl="1"/>
            <a:r>
              <a:rPr lang="en-US" dirty="0"/>
              <a:t>Driver’s License Number or California ID Card Number</a:t>
            </a:r>
          </a:p>
          <a:p>
            <a:pPr lvl="1"/>
            <a:r>
              <a:rPr lang="en-US" dirty="0"/>
              <a:t>Medical Information</a:t>
            </a:r>
          </a:p>
          <a:p>
            <a:pPr lvl="1"/>
            <a:r>
              <a:rPr lang="en-US" dirty="0"/>
              <a:t>Health Insurance Information</a:t>
            </a:r>
          </a:p>
          <a:p>
            <a:pPr lvl="0"/>
            <a:r>
              <a:rPr lang="en-US" dirty="0"/>
              <a:t>Username or Email Address along with a Password or Security Question/Answer </a:t>
            </a:r>
            <a:r>
              <a:rPr lang="en-US" b="1" dirty="0"/>
              <a:t>that would permit access to an online account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Account Number or Credit/Debit Card Number </a:t>
            </a:r>
            <a:r>
              <a:rPr lang="en-US" u="sng" dirty="0"/>
              <a:t>in combination</a:t>
            </a:r>
            <a:r>
              <a:rPr lang="en-US" dirty="0"/>
              <a:t> with any Security Code, Access Code or Password </a:t>
            </a:r>
            <a:r>
              <a:rPr lang="en-US" b="1" dirty="0"/>
              <a:t>that would permit access to someone’s financial account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370659" y="3748718"/>
          <a:ext cx="4452937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995"/>
                <a:gridCol w="1484471"/>
                <a:gridCol w="1484471"/>
              </a:tblGrid>
              <a:tr h="1371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First Name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Last Name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Medications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371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Bob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Smith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Albuterol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371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Jane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Doe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Gabapentin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571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Bitlocker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Administration and Monitoring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492623"/>
            <a:ext cx="3025379" cy="2758727"/>
          </a:xfrm>
        </p:spPr>
        <p:txBody>
          <a:bodyPr/>
          <a:lstStyle/>
          <a:p>
            <a:r>
              <a:rPr lang="en-US" sz="1500" dirty="0"/>
              <a:t>Whole Hard Disk Encryption</a:t>
            </a:r>
          </a:p>
          <a:p>
            <a:r>
              <a:rPr lang="en-US" sz="1500" dirty="0"/>
              <a:t>Central Key Management</a:t>
            </a:r>
          </a:p>
          <a:p>
            <a:r>
              <a:rPr lang="en-US" sz="1500" dirty="0"/>
              <a:t>Help Desk and Self Service Recovery</a:t>
            </a:r>
          </a:p>
          <a:p>
            <a:r>
              <a:rPr lang="en-US" sz="1500" dirty="0"/>
              <a:t>TPM – Trusted Platform Module</a:t>
            </a:r>
          </a:p>
          <a:p>
            <a:r>
              <a:rPr lang="en-US" sz="1500" dirty="0"/>
              <a:t>Off – we need on</a:t>
            </a:r>
          </a:p>
          <a:p>
            <a:pPr lvl="1"/>
            <a:r>
              <a:rPr lang="en-US" sz="1350" dirty="0"/>
              <a:t>In Process now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054" y="2320981"/>
            <a:ext cx="4108052" cy="34185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5561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Guidance Encase Enterprise – Forensics</a:t>
            </a:r>
          </a:p>
          <a:p>
            <a:r>
              <a:rPr lang="en-US" sz="2100" dirty="0"/>
              <a:t>HP Arcsight Logger – Long Term Log Management and Querying</a:t>
            </a:r>
          </a:p>
          <a:p>
            <a:r>
              <a:rPr lang="en-US" sz="2100" dirty="0"/>
              <a:t>Active Directory upgrade – Windows Server 2008 R2 to Windows Server 2012 R2</a:t>
            </a:r>
          </a:p>
          <a:p>
            <a:r>
              <a:rPr lang="en-US" sz="2100" dirty="0"/>
              <a:t>WSUS Server Replaced – Windows Server 2012 R2</a:t>
            </a:r>
          </a:p>
          <a:p>
            <a:r>
              <a:rPr lang="en-US" sz="2100" dirty="0"/>
              <a:t>Windows </a:t>
            </a:r>
            <a:r>
              <a:rPr lang="en-US" sz="2100" dirty="0" err="1"/>
              <a:t>Applocker</a:t>
            </a:r>
            <a:r>
              <a:rPr lang="en-US" sz="2100" dirty="0"/>
              <a:t> for Malware and “Hacking” Tools</a:t>
            </a:r>
          </a:p>
          <a:p>
            <a:r>
              <a:rPr lang="en-US" sz="2100" dirty="0"/>
              <a:t>Core Hyper-V Infrastructure Upgrade</a:t>
            </a:r>
          </a:p>
          <a:p>
            <a:r>
              <a:rPr lang="en-US" sz="2100" dirty="0"/>
              <a:t>MS Advanced Group Policy Management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038253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ZEN to MS SCCM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492623"/>
            <a:ext cx="3807998" cy="2758727"/>
          </a:xfrm>
        </p:spPr>
        <p:txBody>
          <a:bodyPr>
            <a:normAutofit/>
          </a:bodyPr>
          <a:lstStyle/>
          <a:p>
            <a:r>
              <a:rPr lang="en-US" sz="1800" dirty="0"/>
              <a:t>Cost Analysis Complete</a:t>
            </a:r>
          </a:p>
          <a:p>
            <a:r>
              <a:rPr lang="en-US" sz="1800" dirty="0"/>
              <a:t>Core Hardware Purchase Underway</a:t>
            </a:r>
          </a:p>
          <a:p>
            <a:r>
              <a:rPr lang="en-US" sz="1800" dirty="0"/>
              <a:t>Microsoft Funding and Support Pending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914065"/>
            <a:ext cx="4192016" cy="19158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10298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923222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Deerfield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March 13*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Northwood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April 10*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657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Dates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422395"/>
              </p:ext>
            </p:extLst>
          </p:nvPr>
        </p:nvGraphicFramePr>
        <p:xfrm>
          <a:off x="533400" y="1295400"/>
          <a:ext cx="76200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Recap</a:t>
                      </a:r>
                      <a:r>
                        <a:rPr lang="en-US" sz="2800" baseline="0" dirty="0" smtClean="0"/>
                        <a:t> of Recent Issues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SBAC/Common Core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Technology Bond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iPad Cart Options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Project Updates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Security/Systems Administration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SBAC/Common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Meeting (Ed Services/IT) Every 2 Weeks</a:t>
            </a:r>
          </a:p>
          <a:p>
            <a:r>
              <a:rPr lang="en-US" dirty="0" smtClean="0"/>
              <a:t>Significant Additional Details Being Released Later this Month</a:t>
            </a:r>
          </a:p>
          <a:p>
            <a:r>
              <a:rPr lang="en-US" dirty="0" smtClean="0"/>
              <a:t>Site Readiness Reminders</a:t>
            </a:r>
          </a:p>
          <a:p>
            <a:pPr lvl="1"/>
            <a:r>
              <a:rPr lang="en-US" dirty="0" smtClean="0"/>
              <a:t>TRT Response</a:t>
            </a:r>
          </a:p>
          <a:p>
            <a:pPr lvl="1"/>
            <a:r>
              <a:rPr lang="en-US" dirty="0" smtClean="0"/>
              <a:t>Testing Environment – </a:t>
            </a:r>
          </a:p>
          <a:p>
            <a:pPr lvl="2"/>
            <a:r>
              <a:rPr lang="en-US" dirty="0" smtClean="0"/>
              <a:t>Computers Meeting Min. Standards</a:t>
            </a:r>
          </a:p>
          <a:p>
            <a:pPr lvl="2"/>
            <a:r>
              <a:rPr lang="en-US" dirty="0" smtClean="0"/>
              <a:t>Headphones</a:t>
            </a:r>
          </a:p>
          <a:p>
            <a:pPr lvl="2"/>
            <a:r>
              <a:rPr lang="en-US" dirty="0" smtClean="0"/>
              <a:t>Communicate with IT in Advance if You Plan on Using Mobile Devices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Recent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Desk</a:t>
            </a:r>
          </a:p>
          <a:p>
            <a:r>
              <a:rPr lang="en-US" dirty="0" smtClean="0"/>
              <a:t>New Year’s Eve Outage</a:t>
            </a:r>
          </a:p>
          <a:p>
            <a:r>
              <a:rPr lang="en-US" dirty="0" smtClean="0"/>
              <a:t>Iusd.org Outage</a:t>
            </a:r>
          </a:p>
          <a:p>
            <a:r>
              <a:rPr lang="en-US" dirty="0" smtClean="0"/>
              <a:t>Needed Time:  Office 365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1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Plan adopted by the Board 12/10/13</a:t>
            </a:r>
          </a:p>
          <a:p>
            <a:r>
              <a:rPr lang="en-US" dirty="0" smtClean="0"/>
              <a:t>Presented Bond Financing Options 1/14/14</a:t>
            </a:r>
          </a:p>
          <a:p>
            <a:r>
              <a:rPr lang="en-US" dirty="0" smtClean="0"/>
              <a:t>Feasibility/Tracking Poll Underway</a:t>
            </a:r>
          </a:p>
          <a:p>
            <a:r>
              <a:rPr lang="en-US" dirty="0" smtClean="0"/>
              <a:t>Key Decisions February and March Board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7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Summary </a:t>
            </a:r>
            <a:r>
              <a:rPr lang="en-US" dirty="0" smtClean="0"/>
              <a:t>Information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172898"/>
              </p:ext>
            </p:extLst>
          </p:nvPr>
        </p:nvGraphicFramePr>
        <p:xfrm>
          <a:off x="152400" y="1447800"/>
          <a:ext cx="88392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15-Year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Estimated Bond-Eligible Need (Derived from Tech Plan)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$69.2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$101.2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Bond Financing</a:t>
                      </a:r>
                      <a:r>
                        <a:rPr lang="en-US" baseline="0" dirty="0" smtClean="0"/>
                        <a:t> Options – Estimated Project Funds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$61.6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$105.8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$78.8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$135.3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$95.9</a:t>
                      </a:r>
                      <a:r>
                        <a:rPr lang="en-US" baseline="0" dirty="0" smtClean="0"/>
                        <a:t>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$163.8 Million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B8221FC-2CA7-4E58-AE30-B95A999212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9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iPad Cart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3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Projector Refresh Project</a:t>
            </a:r>
          </a:p>
          <a:p>
            <a:pPr lvl="1"/>
            <a:r>
              <a:rPr lang="en-US" dirty="0" smtClean="0"/>
              <a:t>Sites Complete:  </a:t>
            </a:r>
            <a:r>
              <a:rPr lang="en-US" dirty="0" err="1" smtClean="0"/>
              <a:t>Venado</a:t>
            </a:r>
            <a:r>
              <a:rPr lang="en-US" dirty="0" smtClean="0"/>
              <a:t>, Jeffrey Trail, Creekside HS, Portables for Enrollment Growth (SG, WO, WHS).</a:t>
            </a:r>
          </a:p>
          <a:p>
            <a:pPr lvl="1"/>
            <a:r>
              <a:rPr lang="en-US" dirty="0" smtClean="0"/>
              <a:t>Sites Underway:  University, Irvine, Northwood, Woodbridge High</a:t>
            </a:r>
          </a:p>
          <a:p>
            <a:pPr lvl="1"/>
            <a:r>
              <a:rPr lang="en-US" dirty="0" smtClean="0"/>
              <a:t>Next Up:  Additional Portable Installs, Meadow Park, South Lake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76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Center </a:t>
            </a:r>
          </a:p>
          <a:p>
            <a:pPr lvl="1"/>
            <a:r>
              <a:rPr lang="en-US" dirty="0" smtClean="0"/>
              <a:t>Est. Completion May 2014</a:t>
            </a:r>
          </a:p>
          <a:p>
            <a:r>
              <a:rPr lang="en-US" dirty="0" smtClean="0"/>
              <a:t>WAN  </a:t>
            </a:r>
          </a:p>
          <a:p>
            <a:pPr lvl="1"/>
            <a:r>
              <a:rPr lang="en-US" dirty="0" smtClean="0"/>
              <a:t>Pre-Work Underway with ATT</a:t>
            </a:r>
          </a:p>
          <a:p>
            <a:pPr lvl="1"/>
            <a:r>
              <a:rPr lang="en-US" dirty="0" smtClean="0"/>
              <a:t>Hardware Bid Spring 2014</a:t>
            </a:r>
          </a:p>
          <a:p>
            <a:pPr lvl="1"/>
            <a:r>
              <a:rPr lang="en-US" dirty="0" smtClean="0"/>
              <a:t>Est. Completion July 2014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0" y="1295400"/>
            <a:ext cx="3657600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1" y="4038600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47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556</Words>
  <Application>Microsoft Office PowerPoint</Application>
  <PresentationFormat>On-screen Show (4:3)</PresentationFormat>
  <Paragraphs>125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LAN Admin Meeting </vt:lpstr>
      <vt:lpstr>Agenda</vt:lpstr>
      <vt:lpstr>SBAC/Common Core</vt:lpstr>
      <vt:lpstr>Recap of Recent Issues</vt:lpstr>
      <vt:lpstr>Technology Bond</vt:lpstr>
      <vt:lpstr>Bond Summary Information</vt:lpstr>
      <vt:lpstr>iPad Cart Options</vt:lpstr>
      <vt:lpstr>Project Updates</vt:lpstr>
      <vt:lpstr>Infrastructure</vt:lpstr>
      <vt:lpstr>Telecommunications</vt:lpstr>
      <vt:lpstr>Security/Systems Admin</vt:lpstr>
      <vt:lpstr>PII – Personally Identifiable Information</vt:lpstr>
      <vt:lpstr>MS Bitlocker Administration and Monitoring</vt:lpstr>
      <vt:lpstr>Updates</vt:lpstr>
      <vt:lpstr>ZEN to MS SCCM</vt:lpstr>
      <vt:lpstr>Next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143</cp:revision>
  <cp:lastPrinted>2013-04-16T21:26:01Z</cp:lastPrinted>
  <dcterms:created xsi:type="dcterms:W3CDTF">2010-09-14T04:49:57Z</dcterms:created>
  <dcterms:modified xsi:type="dcterms:W3CDTF">2014-01-16T20:01:57Z</dcterms:modified>
</cp:coreProperties>
</file>