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1" r:id="rId3"/>
    <p:sldId id="366" r:id="rId4"/>
    <p:sldId id="357" r:id="rId5"/>
    <p:sldId id="361" r:id="rId6"/>
    <p:sldId id="362" r:id="rId7"/>
    <p:sldId id="363" r:id="rId8"/>
    <p:sldId id="364" r:id="rId9"/>
    <p:sldId id="367" r:id="rId10"/>
    <p:sldId id="368" r:id="rId11"/>
    <p:sldId id="369" r:id="rId12"/>
    <p:sldId id="370" r:id="rId13"/>
    <p:sldId id="371" r:id="rId14"/>
    <p:sldId id="372" r:id="rId15"/>
    <p:sldId id="373" r:id="rId16"/>
    <p:sldId id="374" r:id="rId17"/>
    <p:sldId id="375" r:id="rId18"/>
    <p:sldId id="376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21" autoAdjust="0"/>
    <p:restoredTop sz="82641" autoAdjust="0"/>
  </p:normalViewPr>
  <p:slideViewPr>
    <p:cSldViewPr>
      <p:cViewPr varScale="1">
        <p:scale>
          <a:sx n="100" d="100"/>
          <a:sy n="100" d="100"/>
        </p:scale>
        <p:origin x="9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E347151A-3D17-4A3E-8D3D-27037C4AD6D8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E8C55F77-C04B-4F5C-BB04-5CC2538DB8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8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8EA841B-9AA2-4486-AD13-F37DFF4C8C6E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59667842-82B6-42B2-ADB6-52709A4C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5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90600" y="586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Irvine Unified School District</a:t>
            </a:r>
            <a:endParaRPr lang="en-US" sz="18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8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Information Technology Department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 descr="IUSD-logo-1_SM.png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81000" y="5867400"/>
            <a:ext cx="685800" cy="609600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8" idx="3"/>
          </p:cNvCxnSpPr>
          <p:nvPr userDrawn="1"/>
        </p:nvCxnSpPr>
        <p:spPr>
          <a:xfrm>
            <a:off x="1066800" y="6172200"/>
            <a:ext cx="762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rot="10800000">
            <a:off x="457200" y="1219200"/>
            <a:ext cx="82296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600" b="1" kern="1200" cap="small" baseline="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helpdesk.iusd.org/" TargetMode="External"/><Relationship Id="rId2" Type="http://schemas.openxmlformats.org/officeDocument/2006/relationships/hyperlink" Target="mailto:helpdesk@iusd.or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anet.iusd.org/information_technology/LAN_Administratio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irenebrady@iusd.o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elpdesk.iusd.org/" TargetMode="External"/><Relationship Id="rId2" Type="http://schemas.openxmlformats.org/officeDocument/2006/relationships/hyperlink" Target="mailto:helpdesk@iusd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6600" cap="small" dirty="0" smtClean="0"/>
              <a:t>LAN Admin Meeting </a:t>
            </a:r>
            <a:endParaRPr lang="en-US" sz="66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March 13, </a:t>
            </a:r>
            <a:r>
              <a:rPr lang="en-US" dirty="0" smtClean="0"/>
              <a:t>2014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 Checklists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886200" cy="4267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Review the technology checklist for your environment and FAQs.</a:t>
            </a:r>
          </a:p>
          <a:p>
            <a:endParaRPr lang="en-US" dirty="0" smtClean="0"/>
          </a:p>
          <a:p>
            <a:r>
              <a:rPr lang="en-US" dirty="0" smtClean="0"/>
              <a:t>Shortcuts should now be pushed out for the secure browser (students) </a:t>
            </a:r>
          </a:p>
          <a:p>
            <a:endParaRPr lang="en-US" dirty="0" smtClean="0"/>
          </a:p>
          <a:p>
            <a:r>
              <a:rPr lang="en-US" dirty="0" smtClean="0"/>
              <a:t>Shortcuts are now also pushed out for TIDE and TA for test administrators.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1371600"/>
            <a:ext cx="4043362" cy="513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066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you need onsite technical support during your testing window, submit the request at:  </a:t>
            </a:r>
            <a:r>
              <a:rPr lang="en-US" b="1" dirty="0">
                <a:solidFill>
                  <a:schemeClr val="accent1"/>
                </a:solidFill>
              </a:rPr>
              <a:t>http://tinyurl.com/SBAC-IUSD</a:t>
            </a: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You may submit multiple requests if you need more than 3-days on-site support.   We have limited resources and will prioritize requests in the order they are received and based on site need.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763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SBAC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Onsite Support</a:t>
            </a:r>
          </a:p>
          <a:p>
            <a:r>
              <a:rPr lang="en-US" dirty="0" smtClean="0"/>
              <a:t>Logging In</a:t>
            </a:r>
          </a:p>
          <a:p>
            <a:r>
              <a:rPr lang="en-US" dirty="0" smtClean="0"/>
              <a:t>Reporting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288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Onsite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you have confirmed times/locations of testing with the technician that has been assigned.  </a:t>
            </a:r>
            <a:r>
              <a:rPr lang="en-US" i="1" dirty="0" smtClean="0">
                <a:solidFill>
                  <a:schemeClr val="accent1"/>
                </a:solidFill>
              </a:rPr>
              <a:t>NOTE:  During testing windows, PC Services schedules will shift to accommodate testing. </a:t>
            </a:r>
            <a:endParaRPr lang="en-US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938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to use your sites SBAC login (PCs)-</a:t>
            </a:r>
          </a:p>
          <a:p>
            <a:pPr lvl="1"/>
            <a:r>
              <a:rPr lang="en-US" dirty="0" smtClean="0"/>
              <a:t>XX-SBAC Username</a:t>
            </a:r>
          </a:p>
          <a:p>
            <a:pPr lvl="1"/>
            <a:r>
              <a:rPr lang="en-US" dirty="0" smtClean="0"/>
              <a:t>Login will set volume to 50% and </a:t>
            </a:r>
            <a:r>
              <a:rPr lang="en-US" dirty="0" err="1" smtClean="0"/>
              <a:t>autolaunch</a:t>
            </a:r>
            <a:r>
              <a:rPr lang="en-US" dirty="0" smtClean="0"/>
              <a:t> the Secure browser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386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Any issues before, during, or after the test must be reported through the Help Desk</a:t>
            </a:r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>
                <a:hlinkClick r:id="rId2"/>
              </a:rPr>
              <a:t>helpdesk@iusd.org</a:t>
            </a:r>
            <a:endParaRPr lang="en-US"/>
          </a:p>
          <a:p>
            <a:pPr marL="0" indent="0" algn="ctr">
              <a:buNone/>
            </a:pPr>
            <a:r>
              <a:rPr lang="en-US"/>
              <a:t>X5060</a:t>
            </a:r>
          </a:p>
          <a:p>
            <a:pPr marL="0" indent="0" algn="ctr">
              <a:buNone/>
            </a:pPr>
            <a:r>
              <a:rPr lang="en-US">
                <a:hlinkClick r:id="rId3"/>
              </a:rPr>
              <a:t>http://helpdesk.iusd.org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113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Visits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Volunteers for observers?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96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Questions/Concerns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939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intranet.iusd.org/information_technology/LAN_Administration.html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April 10- Jeffrey Trail</a:t>
            </a:r>
          </a:p>
          <a:p>
            <a:pPr marL="0" indent="0">
              <a:buNone/>
            </a:pPr>
            <a:r>
              <a:rPr lang="en-US" dirty="0" smtClean="0"/>
              <a:t>May 15- University High</a:t>
            </a:r>
          </a:p>
          <a:p>
            <a:pPr marL="0" indent="0">
              <a:buNone/>
            </a:pPr>
            <a:r>
              <a:rPr lang="en-US" dirty="0" smtClean="0"/>
              <a:t>June 12- </a:t>
            </a:r>
            <a:r>
              <a:rPr lang="en-US" dirty="0" err="1" smtClean="0"/>
              <a:t>Eastshore</a:t>
            </a:r>
            <a:endParaRPr lang="en-US" dirty="0" smtClean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4757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225830"/>
              </p:ext>
            </p:extLst>
          </p:nvPr>
        </p:nvGraphicFramePr>
        <p:xfrm>
          <a:off x="533400" y="1295400"/>
          <a:ext cx="7620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Agenda</a:t>
                      </a:r>
                      <a:r>
                        <a:rPr lang="en-US" sz="2800" baseline="0" dirty="0" smtClean="0"/>
                        <a:t> Item</a:t>
                      </a:r>
                      <a:endParaRPr lang="en-US" sz="28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SBAC/Common</a:t>
                      </a:r>
                      <a:r>
                        <a:rPr lang="en-US" sz="2800" baseline="0" dirty="0" smtClean="0"/>
                        <a:t> Core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8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SBAC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Schedule</a:t>
            </a:r>
          </a:p>
          <a:p>
            <a:r>
              <a:rPr lang="en-US" dirty="0" smtClean="0"/>
              <a:t>Student Logons</a:t>
            </a:r>
          </a:p>
          <a:p>
            <a:r>
              <a:rPr lang="en-US" dirty="0" smtClean="0"/>
              <a:t>Tech Checklists</a:t>
            </a:r>
          </a:p>
          <a:p>
            <a:r>
              <a:rPr lang="en-US" dirty="0" smtClean="0"/>
              <a:t>Support Requests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330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SBAC – Test Calendar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All testing dates should be emailed to Irene Brady (</a:t>
            </a:r>
            <a:r>
              <a:rPr lang="en-US" dirty="0" smtClean="0">
                <a:hlinkClick r:id="rId2"/>
              </a:rPr>
              <a:t>irenebrady@iusd.org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Ed Services and IT have a Shared Calendar to maintain a high-level view for resource scheduling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487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2014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533502"/>
              </p:ext>
            </p:extLst>
          </p:nvPr>
        </p:nvGraphicFramePr>
        <p:xfrm>
          <a:off x="457200" y="1379538"/>
          <a:ext cx="7543800" cy="5223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9259442" imgH="6411313" progId="Word.Document.12">
                  <p:embed/>
                </p:oleObj>
              </mc:Choice>
              <mc:Fallback>
                <p:oleObj name="Document" r:id="rId3" imgW="9259442" imgH="641131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379538"/>
                        <a:ext cx="7543800" cy="522373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6631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April 2014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066"/>
              </p:ext>
            </p:extLst>
          </p:nvPr>
        </p:nvGraphicFramePr>
        <p:xfrm>
          <a:off x="457199" y="1600200"/>
          <a:ext cx="8382000" cy="4953001"/>
        </p:xfrm>
        <a:graphic>
          <a:graphicData uri="http://schemas.openxmlformats.org/drawingml/2006/table">
            <a:tbl>
              <a:tblPr firstRow="1" firstCol="1" bandRow="1"/>
              <a:tblGrid>
                <a:gridCol w="1191534"/>
                <a:gridCol w="1197109"/>
                <a:gridCol w="1199341"/>
                <a:gridCol w="1197667"/>
                <a:gridCol w="1199341"/>
                <a:gridCol w="1199341"/>
                <a:gridCol w="1197667"/>
              </a:tblGrid>
              <a:tr h="2879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b="1" kern="800" cap="all" spc="5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Sunday</a:t>
                      </a:r>
                    </a:p>
                  </a:txBody>
                  <a:tcPr marL="48886" marR="48886" marT="0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b="1" kern="800" cap="all" spc="5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Monday</a:t>
                      </a:r>
                    </a:p>
                  </a:txBody>
                  <a:tcPr marL="48886" marR="48886" marT="0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b="1" kern="800" cap="all" spc="5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Tuesday</a:t>
                      </a:r>
                    </a:p>
                  </a:txBody>
                  <a:tcPr marL="48886" marR="48886" marT="0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b="1" kern="800" cap="all" spc="5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</a:t>
                      </a:r>
                    </a:p>
                  </a:txBody>
                  <a:tcPr marL="48886" marR="48886" marT="0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b="1" kern="800" cap="all" spc="5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Thursday</a:t>
                      </a:r>
                    </a:p>
                  </a:txBody>
                  <a:tcPr marL="48886" marR="48886" marT="0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b="1" kern="800" cap="all" spc="5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Friday</a:t>
                      </a:r>
                    </a:p>
                  </a:txBody>
                  <a:tcPr marL="48886" marR="48886" marT="0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b="1" kern="800" cap="all" spc="5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Saturday</a:t>
                      </a:r>
                    </a:p>
                  </a:txBody>
                  <a:tcPr marL="48886" marR="48886" marT="0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82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900" kern="80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900" kern="80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71958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Rancho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Oak Creek (5</a:t>
                      </a:r>
                      <a:r>
                        <a:rPr lang="en-US" sz="700" i="1" kern="140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</a:t>
                      </a: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Oak Creek (5</a:t>
                      </a:r>
                      <a:r>
                        <a:rPr lang="en-US" sz="700" i="1" kern="140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</a:t>
                      </a: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Rancho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Oak Creek(5</a:t>
                      </a:r>
                      <a:r>
                        <a:rPr lang="en-US" sz="700" i="1" kern="140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</a:t>
                      </a: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Rancho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Oak Creek (5</a:t>
                      </a:r>
                      <a:r>
                        <a:rPr lang="en-US" sz="700" i="1" kern="140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</a:t>
                      </a: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666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71958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 (makeups)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Rancho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 (makeups)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Rancho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 (makeups)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479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71874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074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71874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Vista Verde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Vista Verde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Vista Verde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666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900" kern="80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900" kern="80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900" kern="80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71874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Vista Verde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Vista Verde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Vista Verde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886" marR="48886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271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2014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196574"/>
              </p:ext>
            </p:extLst>
          </p:nvPr>
        </p:nvGraphicFramePr>
        <p:xfrm>
          <a:off x="428623" y="1295400"/>
          <a:ext cx="7800976" cy="5257798"/>
        </p:xfrm>
        <a:graphic>
          <a:graphicData uri="http://schemas.openxmlformats.org/drawingml/2006/table">
            <a:tbl>
              <a:tblPr firstRow="1" firstCol="1" bandRow="1"/>
              <a:tblGrid>
                <a:gridCol w="1108480"/>
                <a:gridCol w="1114203"/>
                <a:gridCol w="1116283"/>
                <a:gridCol w="1114722"/>
                <a:gridCol w="1116283"/>
                <a:gridCol w="1116283"/>
                <a:gridCol w="1114722"/>
              </a:tblGrid>
              <a:tr h="3030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b="1" kern="800" cap="all" spc="5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Sunday</a:t>
                      </a:r>
                    </a:p>
                  </a:txBody>
                  <a:tcPr marL="49092" marR="49092" marT="0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b="1" kern="800" cap="all" spc="5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Monday</a:t>
                      </a:r>
                    </a:p>
                  </a:txBody>
                  <a:tcPr marL="49092" marR="49092" marT="0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b="1" kern="800" cap="all" spc="5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Tuesday</a:t>
                      </a:r>
                    </a:p>
                  </a:txBody>
                  <a:tcPr marL="49092" marR="49092" marT="0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b="1" kern="800" cap="all" spc="5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</a:t>
                      </a:r>
                    </a:p>
                  </a:txBody>
                  <a:tcPr marL="49092" marR="49092" marT="0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b="1" kern="800" cap="all" spc="5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Thursday</a:t>
                      </a:r>
                    </a:p>
                  </a:txBody>
                  <a:tcPr marL="49092" marR="49092" marT="0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b="1" kern="800" cap="all" spc="5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Friday</a:t>
                      </a:r>
                    </a:p>
                  </a:txBody>
                  <a:tcPr marL="49092" marR="49092" marT="0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b="1" kern="800" cap="all" spc="5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Saturday</a:t>
                      </a:r>
                    </a:p>
                  </a:txBody>
                  <a:tcPr marL="49092" marR="49092" marT="0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900" kern="80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900" kern="80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900" kern="80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900" kern="80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756107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Vista Verde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756107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Vista Verde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Vista Verde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Vista Verde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Vista Verde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03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767085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Irvine High (Activity)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 (makeups)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Irvine High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Culverdale (makeups)</a:t>
                      </a:r>
                    </a:p>
                    <a:p>
                      <a:pPr marL="0" marR="0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i="1" kern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Irvine High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36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756107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1791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756107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kern="800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92" marR="4909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734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Logons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REMINDER:  Students must be in CALPADs before they can be in TIDE.  </a:t>
            </a:r>
          </a:p>
          <a:p>
            <a:pPr lvl="1"/>
            <a:r>
              <a:rPr lang="en-US" dirty="0" smtClean="0"/>
              <a:t>TIDE is updated nightly, Sunday through Thursday at 10pm.</a:t>
            </a:r>
            <a:endParaRPr lang="en-US" dirty="0"/>
          </a:p>
          <a:p>
            <a:r>
              <a:rPr lang="en-US" dirty="0" smtClean="0"/>
              <a:t>Printing Login Carts:</a:t>
            </a:r>
          </a:p>
          <a:p>
            <a:pPr lvl="1"/>
            <a:r>
              <a:rPr lang="en-US" dirty="0" smtClean="0"/>
              <a:t>Testing schedules and sort order must be received at least </a:t>
            </a:r>
            <a:r>
              <a:rPr lang="en-US" b="1" i="1" dirty="0" smtClean="0">
                <a:solidFill>
                  <a:schemeClr val="accent1"/>
                </a:solidFill>
              </a:rPr>
              <a:t>one-week prior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to when you need the cards.</a:t>
            </a:r>
          </a:p>
          <a:p>
            <a:pPr lvl="1"/>
            <a:r>
              <a:rPr lang="en-US" dirty="0" smtClean="0"/>
              <a:t>If print requests arrive late, Operations will assist with providing a query for your front office to use to print onsite.</a:t>
            </a:r>
          </a:p>
        </p:txBody>
      </p:sp>
    </p:spTree>
    <p:extLst>
      <p:ext uri="{BB962C8B-B14F-4D97-AF65-F5344CB8AC3E}">
        <p14:creationId xmlns:p14="http://schemas.microsoft.com/office/powerpoint/2010/main" val="3418198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Logons and Schedules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Any issues before, during, or after the test must be reported through the Help Desk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helpdesk@iusd.org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X5060</a:t>
            </a:r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http://helpdesk.iusd.org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229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4128</TotalTime>
  <Words>535</Words>
  <Application>Microsoft Office PowerPoint</Application>
  <PresentationFormat>On-screen Show (4:3)</PresentationFormat>
  <Paragraphs>276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Microsoft Word Document</vt:lpstr>
      <vt:lpstr>LAN Admin Meeting </vt:lpstr>
      <vt:lpstr>Agenda</vt:lpstr>
      <vt:lpstr>Before SBAC</vt:lpstr>
      <vt:lpstr>SBAC – Test Calendar</vt:lpstr>
      <vt:lpstr>March 2014</vt:lpstr>
      <vt:lpstr>April 2014</vt:lpstr>
      <vt:lpstr>May 2014</vt:lpstr>
      <vt:lpstr>Student Logons</vt:lpstr>
      <vt:lpstr>Student Logons and Schedules</vt:lpstr>
      <vt:lpstr>Tech Checklists</vt:lpstr>
      <vt:lpstr>Support Requests</vt:lpstr>
      <vt:lpstr>During SBAC</vt:lpstr>
      <vt:lpstr>Onsite Support</vt:lpstr>
      <vt:lpstr>Logging In</vt:lpstr>
      <vt:lpstr>Reporting Issues</vt:lpstr>
      <vt:lpstr>Site Visits</vt:lpstr>
      <vt:lpstr>Remaining Questions/Concerns</vt:lpstr>
      <vt:lpstr>Next Meetings</vt:lpstr>
    </vt:vector>
  </TitlesOfParts>
  <Company>SFUSD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fordb</dc:creator>
  <cp:lastModifiedBy>Brianne Ford</cp:lastModifiedBy>
  <cp:revision>157</cp:revision>
  <cp:lastPrinted>2013-04-16T21:26:01Z</cp:lastPrinted>
  <dcterms:created xsi:type="dcterms:W3CDTF">2010-09-14T04:49:57Z</dcterms:created>
  <dcterms:modified xsi:type="dcterms:W3CDTF">2014-03-13T21:01:23Z</dcterms:modified>
</cp:coreProperties>
</file>