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1" r:id="rId3"/>
    <p:sldId id="377" r:id="rId4"/>
    <p:sldId id="407" r:id="rId5"/>
    <p:sldId id="410" r:id="rId6"/>
    <p:sldId id="411" r:id="rId7"/>
    <p:sldId id="412" r:id="rId8"/>
    <p:sldId id="413" r:id="rId9"/>
    <p:sldId id="414" r:id="rId10"/>
    <p:sldId id="415" r:id="rId11"/>
    <p:sldId id="416" r:id="rId12"/>
    <p:sldId id="417" r:id="rId13"/>
    <p:sldId id="418" r:id="rId14"/>
    <p:sldId id="419" r:id="rId15"/>
    <p:sldId id="409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4660"/>
  </p:normalViewPr>
  <p:slideViewPr>
    <p:cSldViewPr>
      <p:cViewPr varScale="1">
        <p:scale>
          <a:sx n="125" d="100"/>
          <a:sy n="125" d="100"/>
        </p:scale>
        <p:origin x="126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E347151A-3D17-4A3E-8D3D-27037C4AD6D8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E8C55F77-C04B-4F5C-BB04-5CC2538DB8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8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8EA841B-9AA2-4486-AD13-F37DFF4C8C6E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59667842-82B6-42B2-ADB6-52709A4C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5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90600" y="586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Irvine Unified School District</a:t>
            </a:r>
            <a:endParaRPr lang="en-US" sz="18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8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Information Technology Department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 descr="IUSD-logo-1_SM.png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81000" y="5867400"/>
            <a:ext cx="685800" cy="609600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8" idx="3"/>
          </p:cNvCxnSpPr>
          <p:nvPr userDrawn="1"/>
        </p:nvCxnSpPr>
        <p:spPr>
          <a:xfrm>
            <a:off x="1066800" y="6172200"/>
            <a:ext cx="762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rot="10800000">
            <a:off x="457200" y="1219200"/>
            <a:ext cx="82296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600" b="1" kern="1200" cap="small" baseline="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ustomcable.ca/wp-content/uploads/2011/12/CAT5-vs-CAT6e-Twisted-Pair-Wire-.PN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en-US" sz="6600" cap="small" dirty="0" smtClean="0"/>
              <a:t>LAN Admin Meeting</a:t>
            </a:r>
            <a:endParaRPr lang="en-US" sz="66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June 11, 2015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Differences between Cat3, Cat5 and Cat6 Ethernet cabling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dirty="0" smtClean="0">
                <a:solidFill>
                  <a:schemeClr val="tx2"/>
                </a:solidFill>
              </a:rPr>
              <a:t>Cat3 </a:t>
            </a:r>
            <a:r>
              <a:rPr lang="en-US" sz="2200" dirty="0">
                <a:solidFill>
                  <a:schemeClr val="tx2"/>
                </a:solidFill>
              </a:rPr>
              <a:t>supports 10 Mbps (max 100 meters</a:t>
            </a:r>
            <a:r>
              <a:rPr lang="en-US" sz="2200" dirty="0" smtClean="0">
                <a:solidFill>
                  <a:schemeClr val="tx2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1800" dirty="0" smtClean="0"/>
              <a:t>10 </a:t>
            </a:r>
            <a:r>
              <a:rPr lang="en-US" sz="1800" dirty="0"/>
              <a:t>Mbps = 1.25 </a:t>
            </a:r>
            <a:r>
              <a:rPr lang="en-US" sz="1800" dirty="0" err="1"/>
              <a:t>MBps</a:t>
            </a:r>
            <a:r>
              <a:rPr lang="en-US" sz="1800" dirty="0"/>
              <a:t> i.e. 1 hour to download </a:t>
            </a:r>
            <a:r>
              <a:rPr lang="en-US" sz="1800" dirty="0" smtClean="0"/>
              <a:t>1 DVD</a:t>
            </a:r>
            <a:endParaRPr lang="en-US" sz="1800" dirty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Cat5 </a:t>
            </a:r>
            <a:r>
              <a:rPr lang="en-US" sz="2200" dirty="0">
                <a:solidFill>
                  <a:schemeClr val="tx2"/>
                </a:solidFill>
              </a:rPr>
              <a:t>supports  100 Mbps (max 100 meters </a:t>
            </a:r>
            <a:r>
              <a:rPr lang="en-US" sz="2200" dirty="0" smtClean="0">
                <a:solidFill>
                  <a:schemeClr val="tx2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1800" dirty="0" smtClean="0"/>
              <a:t>100 Mbps = 12.5 </a:t>
            </a:r>
            <a:r>
              <a:rPr lang="en-US" sz="1800" dirty="0" err="1" smtClean="0"/>
              <a:t>MBps</a:t>
            </a:r>
            <a:r>
              <a:rPr lang="en-US" sz="1800" dirty="0" smtClean="0"/>
              <a:t> i.e. 1 hour to download 10 DVD </a:t>
            </a:r>
            <a:endParaRPr lang="en-US" sz="1800" dirty="0" smtClean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Cat5E (enhanced) supports 1 Gig (max 55 meters)</a:t>
            </a:r>
          </a:p>
          <a:p>
            <a:pPr marL="0" indent="0">
              <a:buNone/>
            </a:pPr>
            <a:r>
              <a:rPr lang="en-US" sz="1800" dirty="0" smtClean="0"/>
              <a:t>      1000 Mbps = 125 </a:t>
            </a:r>
            <a:r>
              <a:rPr lang="en-US" sz="1800" dirty="0" err="1" smtClean="0"/>
              <a:t>MBps</a:t>
            </a:r>
            <a:r>
              <a:rPr lang="en-US" sz="1800" dirty="0" smtClean="0"/>
              <a:t> i.e. 1 hour to download 100 DVD </a:t>
            </a:r>
            <a:endParaRPr lang="en-US" sz="1800" dirty="0" smtClean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Cat6 </a:t>
            </a:r>
            <a:r>
              <a:rPr lang="en-US" sz="2200" dirty="0">
                <a:solidFill>
                  <a:schemeClr val="tx2"/>
                </a:solidFill>
              </a:rPr>
              <a:t>supports 1 Gig (max 100 meters</a:t>
            </a:r>
            <a:r>
              <a:rPr lang="en-US" sz="2200" dirty="0" smtClean="0">
                <a:solidFill>
                  <a:schemeClr val="tx2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800" dirty="0" smtClean="0"/>
              <a:t>       1 </a:t>
            </a:r>
            <a:r>
              <a:rPr lang="en-US" sz="1800" dirty="0" err="1"/>
              <a:t>G</a:t>
            </a:r>
            <a:r>
              <a:rPr lang="en-US" sz="1800" dirty="0" err="1" smtClean="0"/>
              <a:t>bps</a:t>
            </a:r>
            <a:r>
              <a:rPr lang="en-US" sz="1800" dirty="0" smtClean="0"/>
              <a:t> = 1.25 </a:t>
            </a:r>
            <a:r>
              <a:rPr lang="en-US" sz="1800" dirty="0" err="1" smtClean="0"/>
              <a:t>GBps</a:t>
            </a:r>
            <a:r>
              <a:rPr lang="en-US" sz="1800" dirty="0" smtClean="0"/>
              <a:t> i.e. 1 hour to download 1000 DVD </a:t>
            </a:r>
            <a:endParaRPr lang="en-US" sz="1800" dirty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Cat6A </a:t>
            </a:r>
            <a:r>
              <a:rPr lang="en-US" sz="2200" dirty="0">
                <a:solidFill>
                  <a:schemeClr val="tx2"/>
                </a:solidFill>
              </a:rPr>
              <a:t>(augmented) supports 10 Gig (max 100 meters). Uses thicker gage wire and better shielding. Reduces crosstalk, noise and interference.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Cat7 </a:t>
            </a:r>
            <a:r>
              <a:rPr lang="en-US" sz="2200" dirty="0">
                <a:solidFill>
                  <a:schemeClr val="tx2"/>
                </a:solidFill>
              </a:rPr>
              <a:t> Future </a:t>
            </a:r>
            <a:r>
              <a:rPr lang="en-US" sz="2200" dirty="0" smtClean="0">
                <a:solidFill>
                  <a:schemeClr val="tx2"/>
                </a:solidFill>
              </a:rPr>
              <a:t>standard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6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Compare the Twists per Inch for CAT5 and CAT6e Cable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Compare the Twists per Inch for CAT5 and CAT6e Cable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743200"/>
            <a:ext cx="8001000" cy="333454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09600" y="838200"/>
          <a:ext cx="8077198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3895"/>
                <a:gridCol w="959305"/>
                <a:gridCol w="1294536"/>
                <a:gridCol w="1345912"/>
                <a:gridCol w="1346775"/>
                <a:gridCol w="1346775"/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Cat3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Cat5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Cat5e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Cat6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Cat6a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Max Data Rate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 Mbps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 Mbps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 Mbps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 Gbps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 Gbps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Max Frequency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 MHz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 MHz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150 MHz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250 MHz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500 MHz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Max Distance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 m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 m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55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55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 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603375" y="3536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52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Differences between Multimode, Single-Mode fiber cables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Multimode </a:t>
            </a:r>
            <a:r>
              <a:rPr lang="en-US" sz="2000" dirty="0">
                <a:solidFill>
                  <a:schemeClr val="tx2"/>
                </a:solidFill>
              </a:rPr>
              <a:t>62.5 micron OM1 supports 1 Gig (max 275  </a:t>
            </a:r>
            <a:r>
              <a:rPr lang="en-US" sz="2000" dirty="0" smtClean="0">
                <a:solidFill>
                  <a:schemeClr val="tx2"/>
                </a:solidFill>
              </a:rPr>
              <a:t>meters)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Multimode </a:t>
            </a:r>
            <a:r>
              <a:rPr lang="en-US" sz="2000" dirty="0">
                <a:solidFill>
                  <a:schemeClr val="tx2"/>
                </a:solidFill>
              </a:rPr>
              <a:t>50 micron OM4+ supports 10 Gig (max 550 </a:t>
            </a:r>
            <a:r>
              <a:rPr lang="en-US" sz="2000" dirty="0" smtClean="0">
                <a:solidFill>
                  <a:schemeClr val="tx2"/>
                </a:solidFill>
              </a:rPr>
              <a:t>meters)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Single-Mode </a:t>
            </a:r>
            <a:r>
              <a:rPr lang="en-US" sz="2000" dirty="0">
                <a:solidFill>
                  <a:schemeClr val="tx2"/>
                </a:solidFill>
              </a:rPr>
              <a:t>9 micron OS2 supports 40 &amp; 100 Gig (max 10000 meters)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fiber siz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581400"/>
            <a:ext cx="6096000" cy="24869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570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</a:t>
            </a:r>
            <a:r>
              <a:rPr lang="en-US" sz="3200" b="1" dirty="0" smtClean="0"/>
              <a:t>xiting </a:t>
            </a:r>
            <a:r>
              <a:rPr lang="en-US" sz="3200" b="1" dirty="0"/>
              <a:t>LAN cable and switching  </a:t>
            </a:r>
            <a:r>
              <a:rPr lang="en-US" sz="3200" b="1" dirty="0" smtClean="0"/>
              <a:t>at IUSD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Majority of our school LAN fiber\copper cables are about 15-20 years </a:t>
            </a:r>
            <a:r>
              <a:rPr lang="en-US" sz="2400" dirty="0" smtClean="0">
                <a:solidFill>
                  <a:schemeClr val="tx2"/>
                </a:solidFill>
              </a:rPr>
              <a:t>old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Average </a:t>
            </a:r>
            <a:r>
              <a:rPr lang="en-US" sz="2400" dirty="0">
                <a:solidFill>
                  <a:schemeClr val="tx2"/>
                </a:solidFill>
              </a:rPr>
              <a:t>network switches are about 10 years old 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Our </a:t>
            </a:r>
            <a:r>
              <a:rPr lang="en-US" sz="2400" dirty="0">
                <a:solidFill>
                  <a:schemeClr val="tx2"/>
                </a:solidFill>
              </a:rPr>
              <a:t>backbone connection between MDF and IDFs is limited to 1Gig and can only support 100Mbps connection to workstation\devices 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New </a:t>
            </a:r>
            <a:r>
              <a:rPr lang="en-US" sz="2400" dirty="0">
                <a:solidFill>
                  <a:schemeClr val="tx2"/>
                </a:solidFill>
              </a:rPr>
              <a:t>LAN upgrade allows 10Gig connection between IDFs and 1Gig connection to workstations</a:t>
            </a:r>
          </a:p>
        </p:txBody>
      </p:sp>
    </p:spTree>
    <p:extLst>
      <p:ext uri="{BB962C8B-B14F-4D97-AF65-F5344CB8AC3E}">
        <p14:creationId xmlns:p14="http://schemas.microsoft.com/office/powerpoint/2010/main" val="182266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LAN Project currently underway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High schools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fiber upgrade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switch upgrade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copper </a:t>
            </a:r>
            <a:r>
              <a:rPr lang="en-US" dirty="0"/>
              <a:t>upgrade </a:t>
            </a:r>
            <a:endParaRPr lang="en-US" dirty="0" smtClean="0"/>
          </a:p>
          <a:p>
            <a:r>
              <a:rPr lang="en-US" dirty="0" smtClean="0"/>
              <a:t>Timeline (Tentative)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Phase 1 &amp; Phase 2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/>
              <a:t>Bid Posting and Evaluation:  November-January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/>
              <a:t>Board Approval and Contract:  February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/>
              <a:t>Implementation: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Phase 1:  March 2016- June 2017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Phase 2:  July 2016- December 2017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40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2015-16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November 19 – Oak Creek</a:t>
            </a:r>
            <a:endParaRPr lang="en-US" dirty="0"/>
          </a:p>
          <a:p>
            <a:r>
              <a:rPr lang="en-US" dirty="0" smtClean="0"/>
              <a:t>January </a:t>
            </a:r>
            <a:r>
              <a:rPr lang="en-US" dirty="0" smtClean="0"/>
              <a:t>21 – IUSD Learning Center</a:t>
            </a:r>
            <a:endParaRPr lang="en-US" dirty="0"/>
          </a:p>
          <a:p>
            <a:r>
              <a:rPr lang="en-US" dirty="0" smtClean="0"/>
              <a:t>February </a:t>
            </a:r>
            <a:r>
              <a:rPr lang="en-US" dirty="0" smtClean="0"/>
              <a:t>18 - TBD</a:t>
            </a:r>
            <a:endParaRPr lang="en-US" dirty="0"/>
          </a:p>
          <a:p>
            <a:r>
              <a:rPr lang="en-US" dirty="0" smtClean="0"/>
              <a:t>April </a:t>
            </a:r>
            <a:r>
              <a:rPr lang="en-US" dirty="0" smtClean="0"/>
              <a:t>21 - TBD</a:t>
            </a:r>
            <a:endParaRPr lang="en-US" dirty="0"/>
          </a:p>
          <a:p>
            <a:r>
              <a:rPr lang="en-US" dirty="0" smtClean="0"/>
              <a:t>May </a:t>
            </a:r>
            <a:r>
              <a:rPr lang="en-US" dirty="0" smtClean="0"/>
              <a:t>19 - TBD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17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Meeting 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623969"/>
              </p:ext>
            </p:extLst>
          </p:nvPr>
        </p:nvGraphicFramePr>
        <p:xfrm>
          <a:off x="762000" y="1448118"/>
          <a:ext cx="7620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Agenda</a:t>
                      </a:r>
                      <a:r>
                        <a:rPr lang="en-US" sz="2800" baseline="0" dirty="0" smtClean="0"/>
                        <a:t> Item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Welcome and Intros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Portola Springs Tour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LAN</a:t>
                      </a:r>
                      <a:r>
                        <a:rPr lang="en-US" sz="2800" baseline="0" dirty="0" smtClean="0"/>
                        <a:t> Project – Deep Dive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Q &amp; 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8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 and 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Scott Bennett</a:t>
            </a:r>
            <a:br>
              <a:rPr lang="en-US" b="1" dirty="0" smtClean="0"/>
            </a:br>
            <a:r>
              <a:rPr lang="en-US" dirty="0" smtClean="0"/>
              <a:t>Tech Support Supervisor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Ailene Salcedo Chang</a:t>
            </a:r>
          </a:p>
          <a:p>
            <a:pPr marL="0" indent="0">
              <a:buNone/>
            </a:pPr>
            <a:r>
              <a:rPr lang="en-US" dirty="0" smtClean="0"/>
              <a:t>Web/Digital Media Developer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Openings – </a:t>
            </a:r>
          </a:p>
          <a:p>
            <a:pPr marL="0" indent="0">
              <a:buNone/>
            </a:pPr>
            <a:r>
              <a:rPr lang="en-US" dirty="0" smtClean="0"/>
              <a:t>Computer Support Specialist III</a:t>
            </a:r>
          </a:p>
          <a:p>
            <a:pPr marL="0" indent="0">
              <a:buNone/>
            </a:pPr>
            <a:r>
              <a:rPr lang="en-US" dirty="0" smtClean="0"/>
              <a:t>Web/Digital Media Developer (Graphic Design Emphasis)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20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Portola Springs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70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88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Network is only as good as </a:t>
            </a:r>
            <a:r>
              <a:rPr lang="en-US" sz="3200" b="1" dirty="0" smtClean="0"/>
              <a:t>its weakest </a:t>
            </a:r>
            <a:r>
              <a:rPr lang="en-US" sz="3200" b="1" dirty="0"/>
              <a:t>link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4639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Demand for bandwidth is growing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sz="2800" dirty="0" smtClean="0">
                <a:solidFill>
                  <a:schemeClr val="tx2"/>
                </a:solidFill>
              </a:rPr>
              <a:t>Common </a:t>
            </a:r>
            <a:r>
              <a:rPr lang="en-US" sz="2800" dirty="0">
                <a:solidFill>
                  <a:schemeClr val="tx2"/>
                </a:solidFill>
              </a:rPr>
              <a:t>core testing days</a:t>
            </a:r>
          </a:p>
          <a:p>
            <a:pPr lvl="2"/>
            <a:r>
              <a:rPr lang="en-US" sz="2800" dirty="0">
                <a:solidFill>
                  <a:schemeClr val="tx2"/>
                </a:solidFill>
              </a:rPr>
              <a:t>Mid &amp; End of term testing days</a:t>
            </a:r>
          </a:p>
          <a:p>
            <a:pPr lvl="2"/>
            <a:r>
              <a:rPr lang="en-US" sz="2800" dirty="0">
                <a:solidFill>
                  <a:schemeClr val="tx2"/>
                </a:solidFill>
              </a:rPr>
              <a:t>Accessing archival record</a:t>
            </a:r>
          </a:p>
          <a:p>
            <a:pPr lvl="2"/>
            <a:r>
              <a:rPr lang="en-US" sz="2800" dirty="0">
                <a:solidFill>
                  <a:schemeClr val="tx2"/>
                </a:solidFill>
              </a:rPr>
              <a:t>Distance learning , Video conferencing</a:t>
            </a:r>
          </a:p>
          <a:p>
            <a:pPr lvl="2"/>
            <a:r>
              <a:rPr lang="en-US" sz="2800" dirty="0">
                <a:solidFill>
                  <a:schemeClr val="tx2"/>
                </a:solidFill>
              </a:rPr>
              <a:t>Instant Text Book online</a:t>
            </a:r>
          </a:p>
          <a:p>
            <a:pPr lvl="2"/>
            <a:r>
              <a:rPr lang="en-US" sz="2800" dirty="0">
                <a:solidFill>
                  <a:schemeClr val="tx2"/>
                </a:solidFill>
              </a:rPr>
              <a:t>Teacher led study group study</a:t>
            </a:r>
          </a:p>
          <a:p>
            <a:pPr lvl="2"/>
            <a:r>
              <a:rPr lang="en-US" sz="2800" dirty="0">
                <a:solidFill>
                  <a:schemeClr val="tx2"/>
                </a:solidFill>
              </a:rPr>
              <a:t>On campus </a:t>
            </a:r>
            <a:r>
              <a:rPr lang="en-US" sz="2800" dirty="0" smtClean="0">
                <a:solidFill>
                  <a:schemeClr val="tx2"/>
                </a:solidFill>
              </a:rPr>
              <a:t>devices </a:t>
            </a:r>
            <a:r>
              <a:rPr lang="en-US" sz="2800" dirty="0">
                <a:solidFill>
                  <a:schemeClr val="tx2"/>
                </a:solidFill>
              </a:rPr>
              <a:t>increasing</a:t>
            </a:r>
          </a:p>
          <a:p>
            <a:pPr lvl="2"/>
            <a:r>
              <a:rPr lang="en-US" sz="2800" dirty="0" smtClean="0">
                <a:solidFill>
                  <a:schemeClr val="tx2"/>
                </a:solidFill>
              </a:rPr>
              <a:t>Use of cloud </a:t>
            </a:r>
            <a:r>
              <a:rPr lang="en-US" sz="2800" dirty="0">
                <a:solidFill>
                  <a:schemeClr val="tx2"/>
                </a:solidFill>
              </a:rPr>
              <a:t>services </a:t>
            </a:r>
            <a:r>
              <a:rPr lang="en-US" sz="2800" dirty="0" smtClean="0">
                <a:solidFill>
                  <a:schemeClr val="tx2"/>
                </a:solidFill>
              </a:rPr>
              <a:t>increasing</a:t>
            </a:r>
            <a:endParaRPr lang="en-US" sz="2800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47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Why do we need LAN cabling upgrade when everything is going Wireless?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5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>
                <a:solidFill>
                  <a:schemeClr val="tx2"/>
                </a:solidFill>
              </a:rPr>
              <a:t>Supporting ever-increasing BYOD wireless devices at IUSD requires a LAN\Backbone network that is capable of higher throughput to each device. Our current LAN fiber\copper cabling cannot meet the current and future demand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  <a:p>
            <a:pPr lvl="0"/>
            <a:r>
              <a:rPr lang="en-US" dirty="0" smtClean="0">
                <a:solidFill>
                  <a:schemeClr val="tx2"/>
                </a:solidFill>
              </a:rPr>
              <a:t>Facility </a:t>
            </a:r>
            <a:r>
              <a:rPr lang="en-US" dirty="0">
                <a:solidFill>
                  <a:schemeClr val="tx2"/>
                </a:solidFill>
              </a:rPr>
              <a:t>Needs. As we embrace technology inside and outside the classroom, we face the reality of outgrowing our network infrastructure. We no longer provide network connectivity just for computers and printers. We now have a large variety of services and devices requiring network access. (IP cameras, IP phone, AP, etc...)</a:t>
            </a:r>
          </a:p>
          <a:p>
            <a:pPr lvl="0"/>
            <a:r>
              <a:rPr lang="en-US" dirty="0" smtClean="0">
                <a:solidFill>
                  <a:schemeClr val="tx2"/>
                </a:solidFill>
              </a:rPr>
              <a:t>1 </a:t>
            </a:r>
            <a:r>
              <a:rPr lang="en-US" dirty="0">
                <a:solidFill>
                  <a:schemeClr val="tx2"/>
                </a:solidFill>
              </a:rPr>
              <a:t>Mbps per student model (CETPA)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	2000 </a:t>
            </a:r>
            <a:r>
              <a:rPr lang="en-US" dirty="0">
                <a:solidFill>
                  <a:schemeClr val="tx2"/>
                </a:solidFill>
              </a:rPr>
              <a:t>student = 2 </a:t>
            </a:r>
            <a:r>
              <a:rPr lang="en-US" dirty="0" err="1">
                <a:solidFill>
                  <a:schemeClr val="tx2"/>
                </a:solidFill>
              </a:rPr>
              <a:t>Gbps</a:t>
            </a:r>
            <a:r>
              <a:rPr lang="en-US" dirty="0">
                <a:solidFill>
                  <a:schemeClr val="tx2"/>
                </a:solidFill>
              </a:rPr>
              <a:t> for High Schools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	40,000 </a:t>
            </a:r>
            <a:r>
              <a:rPr lang="en-US" dirty="0">
                <a:solidFill>
                  <a:schemeClr val="tx2"/>
                </a:solidFill>
              </a:rPr>
              <a:t>IUSD = 40 </a:t>
            </a:r>
            <a:r>
              <a:rPr lang="en-US" dirty="0" err="1">
                <a:solidFill>
                  <a:schemeClr val="tx2"/>
                </a:solidFill>
              </a:rPr>
              <a:t>Gbps</a:t>
            </a:r>
            <a:r>
              <a:rPr lang="en-US" dirty="0">
                <a:solidFill>
                  <a:schemeClr val="tx2"/>
                </a:solidFill>
              </a:rPr>
              <a:t> to OCDE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31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What new fiber\copper upgrade can do for us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2800" dirty="0" smtClean="0">
                <a:solidFill>
                  <a:schemeClr val="tx2"/>
                </a:solidFill>
              </a:rPr>
              <a:t>Future </a:t>
            </a:r>
            <a:r>
              <a:rPr lang="en-US" sz="2800" dirty="0">
                <a:solidFill>
                  <a:schemeClr val="tx2"/>
                </a:solidFill>
              </a:rPr>
              <a:t>proof</a:t>
            </a:r>
          </a:p>
          <a:p>
            <a:pPr lvl="2"/>
            <a:r>
              <a:rPr lang="en-US" sz="2800" dirty="0">
                <a:solidFill>
                  <a:schemeClr val="tx2"/>
                </a:solidFill>
              </a:rPr>
              <a:t>Increase network capacity</a:t>
            </a:r>
          </a:p>
          <a:p>
            <a:pPr lvl="2"/>
            <a:r>
              <a:rPr lang="en-US" sz="2800" dirty="0">
                <a:solidFill>
                  <a:schemeClr val="tx2"/>
                </a:solidFill>
              </a:rPr>
              <a:t>Highest thru-put and capacity of all media</a:t>
            </a:r>
          </a:p>
          <a:p>
            <a:pPr lvl="2"/>
            <a:r>
              <a:rPr lang="en-US" sz="2800" dirty="0">
                <a:solidFill>
                  <a:schemeClr val="tx2"/>
                </a:solidFill>
              </a:rPr>
              <a:t>Lowest latency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37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4820</TotalTime>
  <Words>311</Words>
  <Application>Microsoft Office PowerPoint</Application>
  <PresentationFormat>On-screen Show (4:3)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LAN Admin Meeting</vt:lpstr>
      <vt:lpstr>Meeting Agenda</vt:lpstr>
      <vt:lpstr>Introductions and Transitions</vt:lpstr>
      <vt:lpstr>Portola Springs</vt:lpstr>
      <vt:lpstr>LAN Project</vt:lpstr>
      <vt:lpstr>Network is only as good as its weakest link</vt:lpstr>
      <vt:lpstr>Demand for bandwidth is growing</vt:lpstr>
      <vt:lpstr>Why do we need LAN cabling upgrade when everything is going Wireless?</vt:lpstr>
      <vt:lpstr>What new fiber\copper upgrade can do for us</vt:lpstr>
      <vt:lpstr>Differences between Cat3, Cat5 and Cat6 Ethernet cabling</vt:lpstr>
      <vt:lpstr>Compare the Twists per Inch for CAT5 and CAT6e Cable </vt:lpstr>
      <vt:lpstr>Differences between Multimode, Single-Mode fiber cables </vt:lpstr>
      <vt:lpstr>Exiting LAN cable and switching  at IUSD</vt:lpstr>
      <vt:lpstr>LAN Project currently underway</vt:lpstr>
      <vt:lpstr>2015-16 Meetings</vt:lpstr>
    </vt:vector>
  </TitlesOfParts>
  <Company>SFUSD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fordb</dc:creator>
  <cp:lastModifiedBy>Brianne Ford</cp:lastModifiedBy>
  <cp:revision>203</cp:revision>
  <cp:lastPrinted>2013-04-16T21:26:01Z</cp:lastPrinted>
  <dcterms:created xsi:type="dcterms:W3CDTF">2010-09-14T04:49:57Z</dcterms:created>
  <dcterms:modified xsi:type="dcterms:W3CDTF">2015-10-15T19:58:57Z</dcterms:modified>
</cp:coreProperties>
</file>