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9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4" r:id="rId15"/>
    <p:sldId id="265" r:id="rId16"/>
    <p:sldId id="278" r:id="rId17"/>
    <p:sldId id="26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43" autoAdjust="0"/>
  </p:normalViewPr>
  <p:slideViewPr>
    <p:cSldViewPr>
      <p:cViewPr varScale="1">
        <p:scale>
          <a:sx n="64" d="100"/>
          <a:sy n="64" d="100"/>
        </p:scale>
        <p:origin x="93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1/12/2015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F4A42-37D3-42E3-952A-1472C3063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4732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1/12/2015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6581A-7960-49C9-A955-ED08E9AAE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92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581A-7960-49C9-A955-ED08E9AAEF2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2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195E-F1E4-45EB-BB36-CA6BADDEC83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2E8E-BC3B-4969-8BCE-AA6A771836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195E-F1E4-45EB-BB36-CA6BADDEC83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2E8E-BC3B-4969-8BCE-AA6A77183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195E-F1E4-45EB-BB36-CA6BADDEC83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2E8E-BC3B-4969-8BCE-AA6A77183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195E-F1E4-45EB-BB36-CA6BADDEC83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2E8E-BC3B-4969-8BCE-AA6A77183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195E-F1E4-45EB-BB36-CA6BADDEC83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2E8E-BC3B-4969-8BCE-AA6A771836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195E-F1E4-45EB-BB36-CA6BADDEC83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2E8E-BC3B-4969-8BCE-AA6A77183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195E-F1E4-45EB-BB36-CA6BADDEC83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2E8E-BC3B-4969-8BCE-AA6A771836D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195E-F1E4-45EB-BB36-CA6BADDEC83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2E8E-BC3B-4969-8BCE-AA6A77183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195E-F1E4-45EB-BB36-CA6BADDEC83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2E8E-BC3B-4969-8BCE-AA6A77183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195E-F1E4-45EB-BB36-CA6BADDEC83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2E8E-BC3B-4969-8BCE-AA6A771836D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195E-F1E4-45EB-BB36-CA6BADDEC83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2E8E-BC3B-4969-8BCE-AA6A77183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1D195E-F1E4-45EB-BB36-CA6BADDEC83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02E2E8E-BC3B-4969-8BCE-AA6A77183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de.ca.gov/ta/tg/sa/sbac-itr-index.as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3.bp.blogspot.com/-M9L0qX11hd8/Ud6Q0INVaXI/AAAAAAAAAPI/uEOwUeltbaI/s1600/goal.jpg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mailto:TerriField@iusd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Preparing Your </a:t>
            </a:r>
            <a:br>
              <a:rPr lang="en-US" sz="4000" dirty="0" smtClean="0"/>
            </a:br>
            <a:r>
              <a:rPr lang="en-US" sz="4000" dirty="0" smtClean="0"/>
              <a:t>site for Online Testing</a:t>
            </a:r>
            <a:endParaRPr lang="en-US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2400" cy="2971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Kris Linville</a:t>
            </a:r>
          </a:p>
          <a:p>
            <a:r>
              <a:rPr lang="en-US" dirty="0" smtClean="0"/>
              <a:t>Director, Educational Technology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Chris Mastrangelo</a:t>
            </a:r>
          </a:p>
          <a:p>
            <a:r>
              <a:rPr lang="en-US" dirty="0" smtClean="0"/>
              <a:t>PC Services Lead, Information Technology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Thao Huynh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Assessment Specialist, Data and Assessment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Alyssa Honeycutt</a:t>
            </a:r>
          </a:p>
          <a:p>
            <a:r>
              <a:rPr lang="en-US" dirty="0" smtClean="0"/>
              <a:t>Coordinator, Data and Assessment</a:t>
            </a:r>
            <a:endParaRPr lang="en-US" dirty="0"/>
          </a:p>
        </p:txBody>
      </p:sp>
      <p:pic>
        <p:nvPicPr>
          <p:cNvPr id="1026" name="Picture 2" descr="http://netchemia.com/images/default-source/brafton/most-districts-lack-computer-science-classes-large-jpg.jpg?Status=Master&amp;sfvrsn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85800"/>
            <a:ext cx="2669966" cy="178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2362200"/>
            <a:ext cx="8193087" cy="22002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Hardware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Requirements for Successful Testing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jefferson.k12.ky.us/images/Vertical/Vert_E_W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1905000" cy="2801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r>
              <a:rPr lang="en-US" dirty="0" smtClean="0"/>
              <a:t>Hardware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52600"/>
            <a:ext cx="8229600" cy="4672054"/>
          </a:xfrm>
        </p:spPr>
        <p:txBody>
          <a:bodyPr>
            <a:normAutofit/>
          </a:bodyPr>
          <a:lstStyle/>
          <a:p>
            <a:pPr marL="463550" indent="-463550">
              <a:defRPr/>
            </a:pPr>
            <a:r>
              <a:rPr lang="en-US" sz="3200" dirty="0" smtClean="0">
                <a:cs typeface="Arial" pitchFamily="34" charset="0"/>
              </a:rPr>
              <a:t>Recommended testing devices include:</a:t>
            </a:r>
          </a:p>
          <a:p>
            <a:pPr lvl="2">
              <a:buFont typeface="Symbol" panose="05050102010706020507" pitchFamily="18" charset="2"/>
              <a:buChar char="-"/>
              <a:defRPr/>
            </a:pPr>
            <a:r>
              <a:rPr lang="en-US" sz="2400" dirty="0" smtClean="0">
                <a:cs typeface="Arial" pitchFamily="34" charset="0"/>
              </a:rPr>
              <a:t>Desktop computers</a:t>
            </a:r>
          </a:p>
          <a:p>
            <a:pPr lvl="2">
              <a:buFont typeface="Symbol" panose="05050102010706020507" pitchFamily="18" charset="2"/>
              <a:buChar char="-"/>
              <a:defRPr/>
            </a:pPr>
            <a:r>
              <a:rPr lang="en-US" sz="2400" dirty="0" smtClean="0">
                <a:cs typeface="Arial" pitchFamily="34" charset="0"/>
              </a:rPr>
              <a:t>Laptop computers with a mouse</a:t>
            </a:r>
          </a:p>
          <a:p>
            <a:pPr lvl="2">
              <a:buFont typeface="Symbol" panose="05050102010706020507" pitchFamily="18" charset="2"/>
              <a:buChar char="-"/>
              <a:defRPr/>
            </a:pPr>
            <a:r>
              <a:rPr lang="en-US" sz="2400" dirty="0" smtClean="0">
                <a:cs typeface="Arial" pitchFamily="34" charset="0"/>
              </a:rPr>
              <a:t>Chromebooks with a mouse </a:t>
            </a:r>
            <a:r>
              <a:rPr lang="en-US" sz="2000" dirty="0" smtClean="0">
                <a:cs typeface="Arial" pitchFamily="34" charset="0"/>
              </a:rPr>
              <a:t>(Dell Chromebooks preferred over Samsung Chromebooks)</a:t>
            </a:r>
          </a:p>
          <a:p>
            <a:pPr lvl="2">
              <a:buFont typeface="Symbol" panose="05050102010706020507" pitchFamily="18" charset="2"/>
              <a:buChar char="-"/>
              <a:defRPr/>
            </a:pPr>
            <a:r>
              <a:rPr lang="en-US" sz="2400" dirty="0" smtClean="0">
                <a:cs typeface="Arial" pitchFamily="34" charset="0"/>
              </a:rPr>
              <a:t>IUSD does not recommend testing on iPads at this time</a:t>
            </a:r>
            <a:endParaRPr lang="en-US" sz="2800" dirty="0">
              <a:cs typeface="Arial" pitchFamily="34" charset="0"/>
            </a:endParaRPr>
          </a:p>
          <a:p>
            <a:pPr marL="463550" indent="-463550">
              <a:defRPr/>
            </a:pPr>
            <a:endParaRPr lang="en-US" sz="1900" dirty="0">
              <a:cs typeface="Arial" pitchFamily="34" charset="0"/>
            </a:endParaRPr>
          </a:p>
        </p:txBody>
      </p:sp>
      <p:pic>
        <p:nvPicPr>
          <p:cNvPr id="6150" name="Picture 6" descr="http://www.wiu.edu/academics/majors/business_and_technology/images/desktop_computer_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799"/>
            <a:ext cx="23622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5334000"/>
          </a:xfrm>
        </p:spPr>
        <p:txBody>
          <a:bodyPr>
            <a:normAutofit/>
          </a:bodyPr>
          <a:lstStyle/>
          <a:p>
            <a:pPr marL="463550" indent="-463550">
              <a:defRPr/>
            </a:pPr>
            <a:r>
              <a:rPr lang="en-US" sz="2600" dirty="0" smtClean="0">
                <a:cs typeface="Arial" pitchFamily="34" charset="0"/>
              </a:rPr>
              <a:t>Headphones </a:t>
            </a:r>
            <a:r>
              <a:rPr lang="en-US" sz="2600" dirty="0">
                <a:cs typeface="Arial" pitchFamily="34" charset="0"/>
              </a:rPr>
              <a:t>are required for each test station </a:t>
            </a:r>
          </a:p>
          <a:p>
            <a:pPr marL="885190" lvl="3" indent="-342900">
              <a:buFont typeface="Symbol" panose="05050102010706020507" pitchFamily="18" charset="2"/>
              <a:buChar char="-"/>
              <a:defRPr/>
            </a:pPr>
            <a:r>
              <a:rPr lang="en-US" sz="1900" dirty="0">
                <a:cs typeface="Arial" pitchFamily="34" charset="0"/>
              </a:rPr>
              <a:t>English language arts/literacy (ELA) tests</a:t>
            </a:r>
          </a:p>
          <a:p>
            <a:pPr marL="885190" lvl="3" indent="-342900">
              <a:buFont typeface="Symbol" panose="05050102010706020507" pitchFamily="18" charset="2"/>
              <a:buChar char="-"/>
              <a:defRPr/>
            </a:pPr>
            <a:r>
              <a:rPr lang="en-US" sz="1900" dirty="0">
                <a:cs typeface="Arial" pitchFamily="34" charset="0"/>
              </a:rPr>
              <a:t>Text-to-speech accommodation</a:t>
            </a:r>
          </a:p>
          <a:p>
            <a:pPr marL="885190" lvl="3" indent="-342900">
              <a:buFont typeface="Symbol" panose="05050102010706020507" pitchFamily="18" charset="2"/>
              <a:buChar char="-"/>
              <a:defRPr/>
            </a:pPr>
            <a:r>
              <a:rPr lang="en-US" sz="1900" dirty="0">
                <a:cs typeface="Arial" pitchFamily="34" charset="0"/>
              </a:rPr>
              <a:t>Job Access with Speech (JAWS) </a:t>
            </a:r>
          </a:p>
          <a:p>
            <a:pPr marL="885190" lvl="3" indent="-342900">
              <a:buFont typeface="Symbol" panose="05050102010706020507" pitchFamily="18" charset="2"/>
              <a:buChar char="-"/>
              <a:defRPr/>
            </a:pPr>
            <a:r>
              <a:rPr lang="en-US" sz="1900" dirty="0">
                <a:cs typeface="Arial" pitchFamily="34" charset="0"/>
              </a:rPr>
              <a:t>USB headphones recommended </a:t>
            </a:r>
          </a:p>
          <a:p>
            <a:pPr marL="885190" lvl="3" indent="-342900">
              <a:buFont typeface="Symbol" panose="05050102010706020507" pitchFamily="18" charset="2"/>
              <a:buChar char="-"/>
              <a:defRPr/>
            </a:pPr>
            <a:r>
              <a:rPr lang="en-US" sz="1900" dirty="0">
                <a:cs typeface="Arial" pitchFamily="34" charset="0"/>
              </a:rPr>
              <a:t>Microphones not </a:t>
            </a:r>
            <a:r>
              <a:rPr lang="en-US" sz="1900" dirty="0" smtClean="0">
                <a:cs typeface="Arial" pitchFamily="34" charset="0"/>
              </a:rPr>
              <a:t>required</a:t>
            </a:r>
          </a:p>
          <a:p>
            <a:pPr marL="885190" lvl="3" indent="-342900">
              <a:buFont typeface="Symbol" panose="05050102010706020507" pitchFamily="18" charset="2"/>
              <a:buChar char="-"/>
              <a:defRPr/>
            </a:pPr>
            <a:endParaRPr lang="en-US" sz="1900" dirty="0">
              <a:cs typeface="Arial" pitchFamily="34" charset="0"/>
            </a:endParaRPr>
          </a:p>
          <a:p>
            <a:pPr marL="463550" indent="-463550">
              <a:defRPr/>
            </a:pPr>
            <a:r>
              <a:rPr lang="en-US" sz="2600" dirty="0">
                <a:cs typeface="Arial" pitchFamily="34" charset="0"/>
              </a:rPr>
              <a:t>External keyboards required for </a:t>
            </a:r>
            <a:r>
              <a:rPr lang="en-US" sz="2600" dirty="0" smtClean="0">
                <a:cs typeface="Arial" pitchFamily="34" charset="0"/>
              </a:rPr>
              <a:t>tablets</a:t>
            </a:r>
            <a:endParaRPr lang="en-US" sz="1300" dirty="0">
              <a:cs typeface="Arial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  <a:defRPr/>
            </a:pPr>
            <a:r>
              <a:rPr lang="en-US" sz="1900" dirty="0" smtClean="0">
                <a:cs typeface="Arial" pitchFamily="34" charset="0"/>
              </a:rPr>
              <a:t>Mechanical</a:t>
            </a:r>
          </a:p>
          <a:p>
            <a:pPr marL="800100" lvl="1" indent="-342900">
              <a:buFont typeface="Symbol" panose="05050102010706020507" pitchFamily="18" charset="2"/>
              <a:buChar char="-"/>
              <a:defRPr/>
            </a:pPr>
            <a:r>
              <a:rPr lang="en-US" sz="1900" dirty="0" smtClean="0">
                <a:cs typeface="Arial" pitchFamily="34" charset="0"/>
              </a:rPr>
              <a:t>Manual</a:t>
            </a:r>
            <a:endParaRPr lang="en-US" sz="1900" dirty="0">
              <a:cs typeface="Arial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  <a:defRPr/>
            </a:pPr>
            <a:r>
              <a:rPr lang="en-US" sz="1900" dirty="0">
                <a:cs typeface="Arial" pitchFamily="34" charset="0"/>
              </a:rPr>
              <a:t>Bluetooth-based </a:t>
            </a:r>
          </a:p>
          <a:p>
            <a:pPr marL="800100" lvl="1" indent="-342900">
              <a:buFont typeface="Symbol" panose="05050102010706020507" pitchFamily="18" charset="2"/>
              <a:buChar char="-"/>
              <a:defRPr/>
            </a:pPr>
            <a:r>
              <a:rPr lang="en-US" sz="1900" dirty="0">
                <a:cs typeface="Arial" pitchFamily="34" charset="0"/>
              </a:rPr>
              <a:t>Avoid keyboards with additional “shortcut” buttons</a:t>
            </a:r>
          </a:p>
        </p:txBody>
      </p:sp>
      <p:pic>
        <p:nvPicPr>
          <p:cNvPr id="7170" name="Picture 2" descr="http://infinitelegroom.com/wp-content/uploads/2013/03/10-best-headphones-preview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1" r="24036"/>
          <a:stretch/>
        </p:blipFill>
        <p:spPr bwMode="auto">
          <a:xfrm>
            <a:off x="6248400" y="2336689"/>
            <a:ext cx="1268293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cdn.pro/images/en/h/a/hardware-keyboard-mouse-icone-7460-128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706" y="3886200"/>
            <a:ext cx="16001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362200"/>
            <a:ext cx="8193087" cy="220027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Practice &amp; Training tests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Preparing Students for Success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hertzfurniture.com/blog/wp-content/uploads/2011/04/students-at-comput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362825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Practice and Training Tests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1524000"/>
            <a:ext cx="80772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0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Practice and Training Tests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2057400"/>
            <a:ext cx="3896668" cy="4334828"/>
            <a:chOff x="533400" y="2057400"/>
            <a:chExt cx="3896668" cy="4334828"/>
          </a:xfrm>
        </p:grpSpPr>
        <p:pic>
          <p:nvPicPr>
            <p:cNvPr id="1030" name="Picture 6" descr="http://engagewp.com/wp-content/uploads/2014/09/young-student-at-compute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44"/>
            <a:stretch/>
          </p:blipFill>
          <p:spPr bwMode="auto">
            <a:xfrm>
              <a:off x="642742" y="2057400"/>
              <a:ext cx="3787326" cy="433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3400" y="20574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2800" b="1" dirty="0">
                  <a:solidFill>
                    <a:schemeClr val="tx2"/>
                  </a:solidFill>
                </a:rPr>
                <a:t>Training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Test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30068" y="2057400"/>
            <a:ext cx="4159859" cy="4334828"/>
            <a:chOff x="4430068" y="2057400"/>
            <a:chExt cx="4159859" cy="4334828"/>
          </a:xfrm>
        </p:grpSpPr>
        <p:pic>
          <p:nvPicPr>
            <p:cNvPr id="8" name="Picture 6" descr="http://engagewp.com/wp-content/uploads/2014/09/young-student-at-compute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6"/>
            <a:stretch/>
          </p:blipFill>
          <p:spPr bwMode="auto">
            <a:xfrm>
              <a:off x="4430068" y="2057400"/>
              <a:ext cx="4159859" cy="433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708699" y="2062942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 startAt="2"/>
              </a:pPr>
              <a:r>
                <a:rPr lang="en-US" sz="2800" b="1" dirty="0" smtClean="0">
                  <a:solidFill>
                    <a:schemeClr val="bg1"/>
                  </a:solidFill>
                </a:rPr>
                <a:t>Practice Test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1000" y="1524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Available on caaspp.org and via the Secure Browser!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2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At Your Site:</a:t>
            </a:r>
          </a:p>
          <a:p>
            <a:pPr lvl="1"/>
            <a:r>
              <a:rPr lang="en-US" dirty="0" smtClean="0"/>
              <a:t>Site Testing Coordinator</a:t>
            </a:r>
          </a:p>
          <a:p>
            <a:pPr lvl="1"/>
            <a:r>
              <a:rPr lang="en-US" dirty="0" smtClean="0"/>
              <a:t>Site TOSA</a:t>
            </a:r>
          </a:p>
          <a:p>
            <a:pPr lvl="1"/>
            <a:r>
              <a:rPr lang="en-US" dirty="0" smtClean="0"/>
              <a:t>Site Principal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District Technology Contacts:</a:t>
            </a:r>
          </a:p>
          <a:p>
            <a:pPr lvl="1"/>
            <a:r>
              <a:rPr lang="en-US" dirty="0" smtClean="0"/>
              <a:t>Kamy Tse-Wong</a:t>
            </a:r>
          </a:p>
          <a:p>
            <a:pPr lvl="1"/>
            <a:r>
              <a:rPr lang="en-US" dirty="0" smtClean="0"/>
              <a:t>Chris Mastrangelo</a:t>
            </a:r>
          </a:p>
          <a:p>
            <a:pPr lvl="1"/>
            <a:r>
              <a:rPr lang="en-US" dirty="0" smtClean="0"/>
              <a:t>Kris Linville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District Assessment Contacts:</a:t>
            </a:r>
          </a:p>
          <a:p>
            <a:pPr lvl="1"/>
            <a:r>
              <a:rPr lang="en-US" dirty="0" smtClean="0"/>
              <a:t>Thao Huynh</a:t>
            </a:r>
          </a:p>
          <a:p>
            <a:pPr lvl="1"/>
            <a:r>
              <a:rPr lang="en-US" dirty="0" smtClean="0"/>
              <a:t>Alyssa Honeycutt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38315" y="1447800"/>
            <a:ext cx="4419600" cy="520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/>
                </a:solidFill>
              </a:rPr>
              <a:t>CAASPP Website:</a:t>
            </a:r>
          </a:p>
          <a:p>
            <a:pPr lvl="1"/>
            <a:r>
              <a:rPr lang="en-US" dirty="0" smtClean="0"/>
              <a:t>caaspp.org</a:t>
            </a:r>
          </a:p>
          <a:p>
            <a:r>
              <a:rPr lang="en-US" dirty="0" smtClean="0"/>
              <a:t>Technology Readiness Resources:  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www.cde.ca.gov/ta/tg/sa/sbac-itr-index.asp</a:t>
            </a:r>
            <a:r>
              <a:rPr lang="en-US" dirty="0" smtClean="0"/>
              <a:t> </a:t>
            </a:r>
          </a:p>
        </p:txBody>
      </p:sp>
      <p:pic>
        <p:nvPicPr>
          <p:cNvPr id="9218" name="Picture 2" descr="http://www.abrightclearweb.com/wp-content/uploads/2014/04/error-please-contact-sup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18" y="4009710"/>
            <a:ext cx="3604591" cy="262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050" name="Picture 2" descr="http://images.idiva.com/media/content/2014/Mar/why_you_must_think_posi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CAASPP - What has Changed?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862412"/>
              </p:ext>
            </p:extLst>
          </p:nvPr>
        </p:nvGraphicFramePr>
        <p:xfrm>
          <a:off x="609600" y="1447801"/>
          <a:ext cx="8109656" cy="520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4828"/>
                <a:gridCol w="4054828"/>
              </a:tblGrid>
              <a:tr h="652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OLD Assessments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2015 Assessments</a:t>
                      </a:r>
                      <a:endParaRPr lang="en-US" sz="2800" dirty="0"/>
                    </a:p>
                  </a:txBody>
                  <a:tcPr/>
                </a:tc>
              </a:tr>
              <a:tr h="9018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CST</a:t>
                      </a:r>
                      <a:r>
                        <a:rPr lang="en-US" dirty="0" smtClean="0"/>
                        <a:t> – ELA and Math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(Grades 2-11)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SBAC</a:t>
                      </a:r>
                      <a:r>
                        <a:rPr lang="en-US" dirty="0" smtClean="0"/>
                        <a:t> – ELA and Math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(Grades</a:t>
                      </a:r>
                      <a:r>
                        <a:rPr lang="en-US" baseline="0" dirty="0" smtClean="0"/>
                        <a:t> 3-8 and 11)</a:t>
                      </a:r>
                      <a:endParaRPr lang="en-US" dirty="0"/>
                    </a:p>
                  </a:txBody>
                  <a:tcPr/>
                </a:tc>
              </a:tr>
              <a:tr h="14066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CMA </a:t>
                      </a:r>
                      <a:r>
                        <a:rPr lang="en-US" dirty="0" smtClean="0"/>
                        <a:t>– ELA and Math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(Grades 2-11)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SBAC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with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</a:rPr>
                        <a:t> appropriate designated supports and/or accommodations</a:t>
                      </a:r>
                      <a:r>
                        <a:rPr lang="en-US" dirty="0" smtClean="0"/>
                        <a:t>– ELA and Math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(Grades</a:t>
                      </a:r>
                      <a:r>
                        <a:rPr lang="en-US" baseline="0" dirty="0" smtClean="0"/>
                        <a:t> 3-8 and 11)</a:t>
                      </a:r>
                      <a:endParaRPr lang="en-US" dirty="0" smtClean="0"/>
                    </a:p>
                  </a:txBody>
                  <a:tcPr/>
                </a:tc>
              </a:tr>
              <a:tr h="8883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CST/CMA/CAPA</a:t>
                      </a:r>
                      <a:r>
                        <a:rPr lang="en-US" dirty="0" smtClean="0"/>
                        <a:t> – Science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(Grades 5, 8</a:t>
                      </a:r>
                      <a:r>
                        <a:rPr lang="en-US" baseline="0" dirty="0" smtClean="0"/>
                        <a:t> and 10)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3552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CAPA – ELA and Math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(Grades 2-11)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Alternate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</a:rPr>
                        <a:t> Assessment Field Test </a:t>
                      </a:r>
                      <a:r>
                        <a:rPr lang="en-US" baseline="0" dirty="0" smtClean="0"/>
                        <a:t>– ELA and Math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aseline="0" dirty="0" smtClean="0"/>
                        <a:t>(Grades 3-8 and 11)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956756" y="3733800"/>
            <a:ext cx="1219200" cy="533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56756" y="5791200"/>
            <a:ext cx="1219200" cy="533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956756" y="2267989"/>
            <a:ext cx="1219200" cy="533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6"/>
              </a:buClr>
              <a:buSzPct val="125000"/>
              <a:buFont typeface="+mj-lt"/>
              <a:buAutoNum type="arabicPeriod"/>
              <a:defRPr/>
            </a:pPr>
            <a:r>
              <a:rPr lang="en-US" sz="3200" dirty="0" smtClean="0"/>
              <a:t>Preparing </a:t>
            </a:r>
            <a:r>
              <a:rPr lang="en-US" sz="3200" dirty="0"/>
              <a:t>for Online Testing</a:t>
            </a:r>
          </a:p>
          <a:p>
            <a:pPr marL="514350" indent="-514350">
              <a:buClr>
                <a:schemeClr val="accent6"/>
              </a:buClr>
              <a:buSzPct val="125000"/>
              <a:buFont typeface="+mj-lt"/>
              <a:buAutoNum type="arabicPeriod"/>
              <a:defRPr/>
            </a:pPr>
            <a:r>
              <a:rPr lang="en-US" sz="3200" dirty="0" smtClean="0"/>
              <a:t>Network and Bandwidth Requirements</a:t>
            </a:r>
            <a:endParaRPr lang="en-US" sz="3200" dirty="0"/>
          </a:p>
          <a:p>
            <a:pPr marL="514350" indent="-514350">
              <a:buClr>
                <a:schemeClr val="accent6"/>
              </a:buClr>
              <a:buSzPct val="125000"/>
              <a:buFont typeface="+mj-lt"/>
              <a:buAutoNum type="arabicPeriod"/>
              <a:defRPr/>
            </a:pPr>
            <a:r>
              <a:rPr lang="en-US" sz="3200" dirty="0"/>
              <a:t>Hardware </a:t>
            </a:r>
            <a:r>
              <a:rPr lang="en-US" sz="3200" dirty="0" smtClean="0"/>
              <a:t>Requirements</a:t>
            </a:r>
          </a:p>
          <a:p>
            <a:pPr marL="514350" indent="-514350">
              <a:buClr>
                <a:schemeClr val="accent6"/>
              </a:buClr>
              <a:buSzPct val="125000"/>
              <a:buFont typeface="+mj-lt"/>
              <a:buAutoNum type="arabicPeriod"/>
              <a:defRPr/>
            </a:pPr>
            <a:r>
              <a:rPr lang="en-US" sz="3200" dirty="0" smtClean="0"/>
              <a:t>Online Practice and Training Tests</a:t>
            </a:r>
            <a:endParaRPr lang="en-US" sz="3200" dirty="0"/>
          </a:p>
          <a:p>
            <a:pPr marL="514350" indent="-514350">
              <a:buClr>
                <a:schemeClr val="accent6"/>
              </a:buClr>
              <a:buSzPct val="125000"/>
              <a:buFont typeface="+mj-lt"/>
              <a:buAutoNum type="arabicPeriod"/>
              <a:defRPr/>
            </a:pPr>
            <a:r>
              <a:rPr lang="en-US" sz="3200" dirty="0" smtClean="0"/>
              <a:t>Questions</a:t>
            </a:r>
            <a:endParaRPr lang="en-US" sz="3200" dirty="0"/>
          </a:p>
        </p:txBody>
      </p:sp>
      <p:pic>
        <p:nvPicPr>
          <p:cNvPr id="2050" name="Picture 2" descr="http://www.fenero.com/wp-content/uploads/2014/06/fo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22" y="4648200"/>
            <a:ext cx="2616327" cy="1959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Preparing for Online Testing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Readiness, Staff Coordination, and Scheduling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3.bp.blogspot.com/-M9L0qX11hd8/Ud6Q0INVaXI/AAAAAAAAAPI/uEOwUeltbaI/s320/goa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678511"/>
            <a:ext cx="29718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2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Test Information Distribution Engine (</a:t>
            </a:r>
            <a:r>
              <a:rPr lang="en-US" b="1" dirty="0" smtClean="0">
                <a:solidFill>
                  <a:schemeClr val="tx2"/>
                </a:solidFill>
              </a:rPr>
              <a:t>TIDE</a:t>
            </a:r>
            <a:r>
              <a:rPr lang="en-US" dirty="0" smtClean="0"/>
              <a:t>)            has now been </a:t>
            </a:r>
            <a:r>
              <a:rPr lang="en-US" b="1" dirty="0" smtClean="0">
                <a:solidFill>
                  <a:schemeClr val="tx2"/>
                </a:solidFill>
              </a:rPr>
              <a:t>replaced</a:t>
            </a:r>
            <a:r>
              <a:rPr lang="en-US" dirty="0" smtClean="0"/>
              <a:t> with the Test Operations Management System (</a:t>
            </a:r>
            <a:r>
              <a:rPr lang="en-US" b="1" dirty="0" smtClean="0">
                <a:solidFill>
                  <a:schemeClr val="tx2"/>
                </a:solidFill>
              </a:rPr>
              <a:t>TOMS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You will be receiving </a:t>
            </a:r>
            <a:r>
              <a:rPr lang="en-US" b="1" dirty="0" smtClean="0">
                <a:solidFill>
                  <a:schemeClr val="tx2"/>
                </a:solidFill>
              </a:rPr>
              <a:t>login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information</a:t>
            </a:r>
            <a:r>
              <a:rPr lang="en-US" dirty="0" smtClean="0"/>
              <a:t> to TOMS </a:t>
            </a:r>
            <a:r>
              <a:rPr lang="en-US" b="1" dirty="0" smtClean="0">
                <a:solidFill>
                  <a:schemeClr val="tx2"/>
                </a:solidFill>
              </a:rPr>
              <a:t>soon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</a:t>
            </a:r>
            <a:r>
              <a:rPr lang="en-US" b="1" dirty="0" smtClean="0">
                <a:solidFill>
                  <a:schemeClr val="tx2"/>
                </a:solidFill>
              </a:rPr>
              <a:t>student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information</a:t>
            </a:r>
            <a:r>
              <a:rPr lang="en-US" dirty="0" smtClean="0"/>
              <a:t> is uploaded into </a:t>
            </a:r>
            <a:r>
              <a:rPr lang="en-US" b="1" dirty="0" smtClean="0">
                <a:solidFill>
                  <a:schemeClr val="tx2"/>
                </a:solidFill>
              </a:rPr>
              <a:t>TOMS</a:t>
            </a:r>
            <a:r>
              <a:rPr lang="en-US" dirty="0" smtClean="0"/>
              <a:t> via the California Longitudinal Pupil Achievement Data System (</a:t>
            </a:r>
            <a:r>
              <a:rPr lang="en-US" b="1" dirty="0" smtClean="0">
                <a:solidFill>
                  <a:schemeClr val="tx2"/>
                </a:solidFill>
              </a:rPr>
              <a:t>CALPADS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you notice any </a:t>
            </a:r>
            <a:r>
              <a:rPr lang="en-US" b="1" dirty="0" smtClean="0">
                <a:solidFill>
                  <a:schemeClr val="tx2"/>
                </a:solidFill>
              </a:rPr>
              <a:t>errors</a:t>
            </a:r>
            <a:r>
              <a:rPr lang="en-US" dirty="0" smtClean="0"/>
              <a:t> in student data, please contact </a:t>
            </a:r>
            <a:r>
              <a:rPr lang="en-US" b="1" dirty="0" smtClean="0">
                <a:solidFill>
                  <a:schemeClr val="tx2"/>
                </a:solidFill>
              </a:rPr>
              <a:t>Terri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Field </a:t>
            </a:r>
            <a:r>
              <a:rPr lang="en-US" dirty="0" smtClean="0">
                <a:hlinkClick r:id="rId2"/>
              </a:rPr>
              <a:t>TerriField@iusd.org</a:t>
            </a:r>
            <a:r>
              <a:rPr lang="en-US" dirty="0" smtClean="0"/>
              <a:t> 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Any </a:t>
            </a:r>
            <a:r>
              <a:rPr lang="en-US" b="1" dirty="0" smtClean="0">
                <a:solidFill>
                  <a:schemeClr val="tx2"/>
                </a:solidFill>
              </a:rPr>
              <a:t>accommodations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chemeClr val="tx2"/>
                </a:solidFill>
              </a:rPr>
              <a:t>designated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supports</a:t>
            </a:r>
            <a:r>
              <a:rPr lang="en-US" dirty="0" smtClean="0"/>
              <a:t> are uploaded into </a:t>
            </a:r>
            <a:r>
              <a:rPr lang="en-US" b="1" dirty="0" smtClean="0">
                <a:solidFill>
                  <a:schemeClr val="tx2"/>
                </a:solidFill>
              </a:rPr>
              <a:t>TOMS</a:t>
            </a:r>
            <a:r>
              <a:rPr lang="en-US" dirty="0" smtClean="0"/>
              <a:t> by your site testing coordinator by March 13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  <p:pic>
        <p:nvPicPr>
          <p:cNvPr id="10242" name="Picture 2" descr="http://www.datorama.com/wp-content/uploads/2014/05/pc.gif.pagespeed.ce.wSCNv13D7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38" y="354496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Coordination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97" y="1447800"/>
            <a:ext cx="8229600" cy="4876800"/>
          </a:xfrm>
        </p:spPr>
        <p:txBody>
          <a:bodyPr/>
          <a:lstStyle/>
          <a:p>
            <a:r>
              <a:rPr lang="en-US" dirty="0" smtClean="0"/>
              <a:t>Planning the technology components for online testing requires close coordination and collaboration among:</a:t>
            </a:r>
          </a:p>
          <a:p>
            <a:pPr marL="822960" lvl="3" indent="0">
              <a:buNone/>
            </a:pPr>
            <a:r>
              <a:rPr lang="en-US" sz="2800" dirty="0" smtClean="0"/>
              <a:t>  </a:t>
            </a:r>
          </a:p>
          <a:p>
            <a:pPr lvl="3">
              <a:buFont typeface="Symbol" panose="05050102010706020507" pitchFamily="18" charset="2"/>
              <a:buChar char=""/>
            </a:pPr>
            <a:r>
              <a:rPr lang="en-US" sz="2800" dirty="0" smtClean="0"/>
              <a:t>  Site Testing Coordinators</a:t>
            </a:r>
          </a:p>
          <a:p>
            <a:pPr lvl="3">
              <a:buFont typeface="Symbol" panose="05050102010706020507" pitchFamily="18" charset="2"/>
              <a:buChar char=""/>
            </a:pPr>
            <a:r>
              <a:rPr lang="en-US" sz="2800" dirty="0" smtClean="0"/>
              <a:t>  Media Techs</a:t>
            </a:r>
          </a:p>
          <a:p>
            <a:pPr lvl="3">
              <a:buFont typeface="Symbol" panose="05050102010706020507" pitchFamily="18" charset="2"/>
              <a:buChar char=""/>
            </a:pPr>
            <a:r>
              <a:rPr lang="en-US" sz="2800" dirty="0" smtClean="0"/>
              <a:t>  Teachers</a:t>
            </a:r>
          </a:p>
          <a:p>
            <a:pPr lvl="3">
              <a:buFont typeface="Symbol" panose="05050102010706020507" pitchFamily="18" charset="2"/>
              <a:buChar char=""/>
            </a:pPr>
            <a:r>
              <a:rPr lang="en-US" sz="2800" dirty="0" smtClean="0"/>
              <a:t>  District IT Personnel</a:t>
            </a:r>
          </a:p>
          <a:p>
            <a:pPr lvl="3">
              <a:buFont typeface="Symbol" panose="05050102010706020507" pitchFamily="18" charset="2"/>
              <a:buChar char=""/>
            </a:pPr>
            <a:r>
              <a:rPr lang="en-US" sz="2800" dirty="0" smtClean="0"/>
              <a:t>  District Testing Personnel </a:t>
            </a:r>
            <a:endParaRPr lang="en-US" sz="2800" dirty="0"/>
          </a:p>
        </p:txBody>
      </p:sp>
      <p:pic>
        <p:nvPicPr>
          <p:cNvPr id="3074" name="Picture 2" descr="http://www.ra-lin.com/wp-content/uploads/2014/04/collaboration_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762250" cy="1839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90600"/>
          </a:xfrm>
        </p:spPr>
        <p:txBody>
          <a:bodyPr/>
          <a:lstStyle/>
          <a:p>
            <a:r>
              <a:rPr lang="en-US" dirty="0" smtClean="0"/>
              <a:t>Your site testing coordinator will be working with you to schedule the Smarter Balanced Assessment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598"/>
            <a:ext cx="6697010" cy="4515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2133598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Allow for additional time since this test is untimed and students are allowed to take breaks.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4800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Schedule time for make-up testing.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2362200"/>
            <a:ext cx="8193087" cy="22002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Network &amp; Bandwidth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Network Configurations and Secure Browser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bothsidesofthetable.com/wp-content/uploads/2012/04/overloaded-pipe-1024x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98" y="809349"/>
            <a:ext cx="3766655" cy="28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Configurations and the Secure Brower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Outgoing bandwidth to the internet has been upgraded at almost every site</a:t>
            </a:r>
          </a:p>
          <a:p>
            <a:r>
              <a:rPr lang="en-US" dirty="0" smtClean="0"/>
              <a:t>IUSD’s IT department has taken care of all network configurations as well as the secure browser installation</a:t>
            </a:r>
          </a:p>
          <a:p>
            <a:r>
              <a:rPr lang="en-US" dirty="0" smtClean="0"/>
              <a:t>Similar to last year, you will use LAN School to login to all the computers in the lab</a:t>
            </a:r>
          </a:p>
          <a:p>
            <a:pPr lvl="2">
              <a:buFont typeface="Symbol" panose="05050102010706020507" pitchFamily="18" charset="2"/>
              <a:buChar char=""/>
            </a:pPr>
            <a:r>
              <a:rPr lang="en-US" dirty="0"/>
              <a:t>The secure browser will already be installed</a:t>
            </a:r>
          </a:p>
          <a:p>
            <a:pPr lvl="2">
              <a:buFont typeface="Symbol" panose="05050102010706020507" pitchFamily="18" charset="2"/>
              <a:buChar char=""/>
            </a:pPr>
            <a:r>
              <a:rPr lang="en-US" dirty="0"/>
              <a:t>Chromebooks will be used in kiosk mode</a:t>
            </a:r>
          </a:p>
          <a:p>
            <a:pPr lvl="2">
              <a:buFont typeface="Symbol" panose="05050102010706020507" pitchFamily="18" charset="2"/>
              <a:buChar char=""/>
            </a:pPr>
            <a:r>
              <a:rPr lang="en-US" dirty="0"/>
              <a:t>The audio on all computers will automatically set to a medium volume</a:t>
            </a:r>
          </a:p>
          <a:p>
            <a:pPr lvl="2">
              <a:buFont typeface="Symbol" panose="05050102010706020507" pitchFamily="18" charset="2"/>
              <a:buChar char=""/>
            </a:pPr>
            <a:r>
              <a:rPr lang="en-US" dirty="0" smtClean="0"/>
              <a:t>Students will not be able to access any additional applications or websites</a:t>
            </a:r>
          </a:p>
          <a:p>
            <a:r>
              <a:rPr lang="en-US" dirty="0" smtClean="0"/>
              <a:t>Consider notifying staff that Wi-Fi use should be limited during the testing window (turn off Wi-Fi on cell phones)</a:t>
            </a:r>
          </a:p>
        </p:txBody>
      </p:sp>
    </p:spTree>
    <p:extLst>
      <p:ext uri="{BB962C8B-B14F-4D97-AF65-F5344CB8AC3E}">
        <p14:creationId xmlns:p14="http://schemas.microsoft.com/office/powerpoint/2010/main" val="38546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rgbClr val="565658"/>
      </a:dk1>
      <a:lt1>
        <a:srgbClr val="F1F1F1"/>
      </a:lt1>
      <a:dk2>
        <a:srgbClr val="0087A8"/>
      </a:dk2>
      <a:lt2>
        <a:srgbClr val="005628"/>
      </a:lt2>
      <a:accent1>
        <a:srgbClr val="565658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34BB4C"/>
      </a:accent6>
      <a:hlink>
        <a:srgbClr val="2CA444"/>
      </a:hlink>
      <a:folHlink>
        <a:srgbClr val="0087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745</TotalTime>
  <Words>595</Words>
  <Application>Microsoft Office PowerPoint</Application>
  <PresentationFormat>On-screen Show (4:3)</PresentationFormat>
  <Paragraphs>122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Symbol</vt:lpstr>
      <vt:lpstr>Clarity</vt:lpstr>
      <vt:lpstr>Preparing Your  site for Online Testing</vt:lpstr>
      <vt:lpstr>CAASPP - What has Changed?</vt:lpstr>
      <vt:lpstr>Topics for Today:</vt:lpstr>
      <vt:lpstr>Preparing for Online Testing</vt:lpstr>
      <vt:lpstr>Data Readiness</vt:lpstr>
      <vt:lpstr>Staff Coordination </vt:lpstr>
      <vt:lpstr>Scheduling</vt:lpstr>
      <vt:lpstr>Network &amp; Bandwidth</vt:lpstr>
      <vt:lpstr>Network Configurations and the Secure Brower</vt:lpstr>
      <vt:lpstr>Hardware</vt:lpstr>
      <vt:lpstr>Hardware Requirements</vt:lpstr>
      <vt:lpstr>Hardware Requirements</vt:lpstr>
      <vt:lpstr>Practice &amp; Training tests</vt:lpstr>
      <vt:lpstr>Online Practice and Training Tests</vt:lpstr>
      <vt:lpstr>Online Practice and Training Tests</vt:lpstr>
      <vt:lpstr>Support and Resources</vt:lpstr>
      <vt:lpstr>Questions?</vt:lpstr>
    </vt:vector>
  </TitlesOfParts>
  <Company>Irvine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CAASPP 2015</dc:title>
  <dc:creator>Alyssa Honeycutt</dc:creator>
  <cp:lastModifiedBy>Kris Linville</cp:lastModifiedBy>
  <cp:revision>37</cp:revision>
  <cp:lastPrinted>2015-01-12T02:23:23Z</cp:lastPrinted>
  <dcterms:created xsi:type="dcterms:W3CDTF">2014-12-02T22:50:45Z</dcterms:created>
  <dcterms:modified xsi:type="dcterms:W3CDTF">2015-01-22T23:11:18Z</dcterms:modified>
</cp:coreProperties>
</file>