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Raleway" panose="020B0604020202020204"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Raleway Medium" panose="020B0604020202020204" charset="0"/>
      <p:regular r:id="rId49"/>
      <p:bold r:id="rId50"/>
      <p:italic r:id="rId51"/>
      <p:boldItalic r:id="rId52"/>
    </p:embeddedFont>
    <p:embeddedFont>
      <p:font typeface="Raleway SemiBold"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71CEC3-C471-424E-9165-27D78DB138F6}">
  <a:tblStyle styleId="{FD71CEC3-C471-424E-9165-27D78DB138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0" d="100"/>
          <a:sy n="130" d="100"/>
        </p:scale>
        <p:origin x="132"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f9375b126_0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6f9375b1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fa10f350e_0_1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fa10f350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technical, legal process.  I am saying this because it can be frustrating and challenging.  The steps are very specific and they may change with changing laws, elections, and  judge’s assigned to the position.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fa10f350e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6fa10f35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5 stages in SARB:</a:t>
            </a:r>
            <a:endParaRPr/>
          </a:p>
          <a:p>
            <a:pPr marL="0" lvl="0" indent="0" algn="l" rtl="0">
              <a:spcBef>
                <a:spcPts val="0"/>
              </a:spcBef>
              <a:spcAft>
                <a:spcPts val="0"/>
              </a:spcAft>
              <a:buNone/>
            </a:pPr>
            <a:r>
              <a:rPr lang="en"/>
              <a:t>Site works through stages 1-2</a:t>
            </a:r>
            <a:endParaRPr/>
          </a:p>
          <a:p>
            <a:pPr marL="0" lvl="0" indent="0" algn="l" rtl="0">
              <a:spcBef>
                <a:spcPts val="0"/>
              </a:spcBef>
              <a:spcAft>
                <a:spcPts val="0"/>
              </a:spcAft>
              <a:buNone/>
            </a:pPr>
            <a:r>
              <a:rPr lang="en"/>
              <a:t>Student Services assists site with stages 3-4</a:t>
            </a:r>
            <a:endParaRPr/>
          </a:p>
          <a:p>
            <a:pPr marL="0" lvl="0" indent="0" algn="l" rtl="0">
              <a:spcBef>
                <a:spcPts val="0"/>
              </a:spcBef>
              <a:spcAft>
                <a:spcPts val="0"/>
              </a:spcAft>
              <a:buNone/>
            </a:pPr>
            <a:r>
              <a:rPr lang="en"/>
              <a:t>District Attorney’s Office proceeds with stage 5 referral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fa10f350e_1_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6fa10f350e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 survey we will be sending out regarding Truancy Hunter and the approach we are trying to take.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fc7ac92dc_0_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6fc7ac92d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fa10f350e_0_333: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fa10f350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School site only needs to send out SARB Letters 1 &amp; 2, which are Step 1 and Step 2 in Truancy Hunter.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fc7ac92dc_0_8: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fc7ac92d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sending out SARB letters 1 &amp; 2, we recommend including a copy of the student’s most recent attendance report for parent’s reference as to “Why” they are receiving them. Only SARB 1 includes incident dates; SARB 2 does not because they only require 1 more unexcused absence/tardy 30+ minutes to receive it. </a:t>
            </a:r>
            <a:endParaRPr/>
          </a:p>
          <a:p>
            <a:pPr marL="45720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fa10f350e_1_138: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fa10f350e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Absences and tardies are counted by days, not class periods. </a:t>
            </a:r>
            <a:br>
              <a:rPr lang="en"/>
            </a:br>
            <a:r>
              <a:rPr lang="en" b="1"/>
              <a:t>For example</a:t>
            </a:r>
            <a:r>
              <a:rPr lang="en"/>
              <a:t>: if a student is tardy 30+ min to every class in one school day, then it will counted as one incident, not individualized tardies. If a student is tardy 30+ minutes 5 days out of the school year, then they are counted as 5 different incidents. </a:t>
            </a:r>
            <a:endParaRPr/>
          </a:p>
          <a:p>
            <a:pPr marL="457200" lvl="0" indent="-317500" algn="l" rtl="0">
              <a:spcBef>
                <a:spcPts val="0"/>
              </a:spcBef>
              <a:spcAft>
                <a:spcPts val="0"/>
              </a:spcAft>
              <a:buSzPts val="1400"/>
              <a:buAutoNum type="arabicPeriod"/>
            </a:pPr>
            <a:r>
              <a:rPr lang="en"/>
              <a:t>If a student is absent for 3+ consecutive days and they are unexcused, then you can send out SARB letter 1. If absences are continued from when you sent out SARB letter 1, then you cannot send out SARB letter 2 because it is considered one incident. You must give the family an appropriate amount of time to address the attendance concern. </a:t>
            </a:r>
            <a:br>
              <a:rPr lang="en"/>
            </a:br>
            <a:r>
              <a:rPr lang="en" b="1"/>
              <a:t>For example: </a:t>
            </a:r>
            <a:r>
              <a:rPr lang="en"/>
              <a:t>If a family is out of town for 12 days, you can send out SARB letter 1 after the first three days but cannot send out SARB letter 2 after the 12th day. You must allow the student to return to school; if student has another unexcused absence/tardy over 30 minutes after returning then you can send out SARB letter 2.</a:t>
            </a:r>
            <a:endParaRPr/>
          </a:p>
          <a:p>
            <a:pPr marL="457200" lvl="0" indent="-317500" algn="l" rtl="0">
              <a:spcBef>
                <a:spcPts val="0"/>
              </a:spcBef>
              <a:spcAft>
                <a:spcPts val="0"/>
              </a:spcAft>
              <a:buSzPts val="1400"/>
              <a:buAutoNum type="arabicPeriod"/>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fba69cb07_1_2: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fba69cb0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
              <a:t>We have been working on AERIES code so they are scaffolded and they make sense.  Please make sure you are using the updated code.</a:t>
            </a:r>
            <a:endParaRPr/>
          </a:p>
          <a:p>
            <a:pPr marL="457200" lvl="0" indent="-317500" algn="l" rtl="0">
              <a:spcBef>
                <a:spcPts val="0"/>
              </a:spcBef>
              <a:spcAft>
                <a:spcPts val="0"/>
              </a:spcAft>
              <a:buSzPts val="1400"/>
              <a:buAutoNum type="arabicPeriod"/>
            </a:pPr>
            <a:r>
              <a:rPr lang="en"/>
              <a:t>**see if youtube link works </a:t>
            </a:r>
            <a:endParaRPr/>
          </a:p>
          <a:p>
            <a:pPr marL="457200" lvl="0" indent="-317500" algn="l" rtl="0">
              <a:spcBef>
                <a:spcPts val="0"/>
              </a:spcBef>
              <a:spcAft>
                <a:spcPts val="0"/>
              </a:spcAft>
              <a:buSzPts val="1400"/>
              <a:buAutoNum type="arabicPeriod"/>
            </a:pPr>
            <a:r>
              <a:rPr lang="en"/>
              <a:t>Don’t forget to Red Flag Attendance of Assertive Discipline page </a:t>
            </a:r>
            <a:endParaRPr/>
          </a:p>
          <a:p>
            <a:pPr marL="457200" lvl="0" indent="-317500" algn="l" rtl="0">
              <a:spcBef>
                <a:spcPts val="0"/>
              </a:spcBef>
              <a:spcAft>
                <a:spcPts val="0"/>
              </a:spcAft>
              <a:buSzPts val="1400"/>
              <a:buAutoNum type="arabicPeriod"/>
            </a:pPr>
            <a:r>
              <a:rPr lang="en"/>
              <a:t>LAST IMAGE: Please use the new codes.  There were codes that were used previously that are no longer valid. </a:t>
            </a:r>
            <a:endParaRPr/>
          </a:p>
          <a:p>
            <a:pPr marL="45720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6fa73eae98_0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6fa73eae9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Often referred to as SARB 3. Presentation styled meeting overseen by the Deputy District Attorney, Colby Burchell. Required by the District Attorney’s office in the SARB process. No longer working with TUSD for DA Meetings; they will all be held at the Learning Center. Who has attended a DA Meeting? (Talk about what the DA meeting entails. Does it fit the student’s needs?)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6fa73eae98_0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6fa73eae9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*Doing something newish: emailing DA letters to families to prompt their attendance at DA Meetings.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6fa73eae98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6fa73eae9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try to accommodate year round and traditional schools; areas outlined in Orange are non-school days for both.) </a:t>
            </a:r>
            <a:r>
              <a:rPr lang="en">
                <a:highlight>
                  <a:srgbClr val="FFFF00"/>
                </a:highlight>
              </a:rPr>
              <a:t>Notice DA meetings and SARB hearings are spaced out</a:t>
            </a:r>
            <a:r>
              <a:rPr lang="en"/>
              <a:t>.  This is so there are opportunities for students to have improved attendance.  Please do not wait until Spring time to refer students that you are having problems with all year.  It gets very busy and sometimes it becomes difficult scheduling hearings.  Remember, each SARB hearing takes approximately 45 minutes to an hour.   We typically schedule 6-7 hearings on each date.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6fa10f350e_1_1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6fa10f350e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Show of hands, who has attended a SARB hearing?  Talk about what it looks like and what to expect.  Administrators should arrive 10-15  mins early.  This is to provide background information to panel.  Once the hearing starts, admin will present the case.  You do not NOT need to read every single document in the stack.  Provide pertinent highlights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fc7ac92dc_0_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fc7ac92d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always a good idea to communicate with parents and remind them about the SARB hearing.</a:t>
            </a:r>
            <a:endParaRPr/>
          </a:p>
          <a:p>
            <a:pPr marL="0" lvl="0" indent="0" algn="l" rtl="0">
              <a:spcBef>
                <a:spcPts val="0"/>
              </a:spcBef>
              <a:spcAft>
                <a:spcPts val="0"/>
              </a:spcAft>
              <a:buNone/>
            </a:pPr>
            <a:r>
              <a:rPr lang="en"/>
              <a:t>In regards to Probation &gt; The DA always asks to make sure we can document communication with parents about the SARB hearing. </a:t>
            </a:r>
            <a:r>
              <a:rPr lang="en" b="1"/>
              <a:t>If we cannot prove that we communicated, the DA does not move the Probation case forward.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fc7ac92dc_0_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fc7ac92d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student has a SARB contract from Elementary school and is now in Middle school, they should be re-SARB’d</a:t>
            </a:r>
            <a:endParaRPr/>
          </a:p>
          <a:p>
            <a:pPr marL="0" lvl="0" indent="0" algn="l" rtl="0">
              <a:spcBef>
                <a:spcPts val="0"/>
              </a:spcBef>
              <a:spcAft>
                <a:spcPts val="0"/>
              </a:spcAft>
              <a:buNone/>
            </a:pPr>
            <a:r>
              <a:rPr lang="en"/>
              <a:t>If a student is on a SARB contract from 2nd grade and is now in 6th grade, recommend re-SARBing due to large gap</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6fa10f350e_1_19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6fa10f350e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D3B45"/>
                </a:solidFill>
                <a:highlight>
                  <a:srgbClr val="FFFFFF"/>
                </a:highlight>
                <a:latin typeface="Lato"/>
                <a:ea typeface="Lato"/>
                <a:cs typeface="Lato"/>
                <a:sym typeface="Lato"/>
              </a:rPr>
              <a:t>The District Attorney’s Office has directed us not to refer students to Probation, if they have </a:t>
            </a:r>
            <a:r>
              <a:rPr lang="en" sz="1200" b="1">
                <a:solidFill>
                  <a:srgbClr val="2D3B45"/>
                </a:solidFill>
                <a:highlight>
                  <a:srgbClr val="FFFFFF"/>
                </a:highlight>
                <a:latin typeface="Lato"/>
                <a:ea typeface="Lato"/>
                <a:cs typeface="Lato"/>
                <a:sym typeface="Lato"/>
              </a:rPr>
              <a:t>NOT</a:t>
            </a:r>
            <a:r>
              <a:rPr lang="en" sz="1200">
                <a:solidFill>
                  <a:srgbClr val="2D3B45"/>
                </a:solidFill>
                <a:highlight>
                  <a:srgbClr val="FFFFFF"/>
                </a:highlight>
                <a:latin typeface="Lato"/>
                <a:ea typeface="Lato"/>
                <a:cs typeface="Lato"/>
                <a:sym typeface="Lato"/>
              </a:rPr>
              <a:t> attended a District Attorney’s meeting (this is a gray area).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6fc7ac92dc_0_7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6fc7ac92d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fa10f350e_1_1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fa10f350e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ed75ccf_0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f391192_0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fa10f350e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fa10f35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fa10f350e_0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fa10f350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f9375b126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6f9375b1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independent study?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b19d6f90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b19d6f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there positive attendance practices at school sites?  Improved attendance, perfect attendance?</a:t>
            </a:r>
            <a:endParaRPr/>
          </a:p>
          <a:p>
            <a:pPr marL="0" lvl="0" indent="0" algn="l" rtl="0">
              <a:spcBef>
                <a:spcPts val="0"/>
              </a:spcBef>
              <a:spcAft>
                <a:spcPts val="0"/>
              </a:spcAft>
              <a:buNone/>
            </a:pPr>
            <a:r>
              <a:rPr lang="en"/>
              <a:t>Mention JPR </a:t>
            </a:r>
            <a:endParaRPr/>
          </a:p>
          <a:p>
            <a:pPr marL="0" lvl="0" indent="0" algn="l" rtl="0">
              <a:spcBef>
                <a:spcPts val="0"/>
              </a:spcBef>
              <a:spcAft>
                <a:spcPts val="0"/>
              </a:spcAft>
              <a:buNone/>
            </a:pPr>
            <a:r>
              <a:rPr lang="en"/>
              <a:t>For students who are showing tier 2 (yellow) attendance behaviors,  is there frequent progress monitoring of attendance?  Parent conferences?  Are we working with students and families with problem solving to understand barriers that are making it difficult to come to school?  Developing systems at the school to help kids get to school?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f391192_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background">
  <p:cSld name="BLANK_1">
    <p:bg>
      <p:bgPr>
        <a:solidFill>
          <a:schemeClr val="accent1"/>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endParaRPr/>
          </a:p>
        </p:txBody>
      </p:sp>
      <p:sp>
        <p:nvSpPr>
          <p:cNvPr id="25" name="Google Shape;25;p4"/>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9"/>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txBox="1">
            <a:spLocks noGrp="1"/>
          </p:cNvSpPr>
          <p:nvPr>
            <p:ph type="body" idx="1"/>
          </p:nvPr>
        </p:nvSpPr>
        <p:spPr>
          <a:xfrm>
            <a:off x="893700" y="4649963"/>
            <a:ext cx="6462600" cy="3507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Clr>
                <a:schemeClr val="dk2"/>
              </a:buClr>
              <a:buSzPts val="1400"/>
              <a:buNone/>
              <a:defRPr sz="1400">
                <a:solidFill>
                  <a:schemeClr val="dk2"/>
                </a:solidFill>
              </a:defRPr>
            </a:lvl1pPr>
          </a:lstStyle>
          <a:p>
            <a:endParaRPr/>
          </a:p>
        </p:txBody>
      </p:sp>
      <p:sp>
        <p:nvSpPr>
          <p:cNvPr id="71" name="Google Shape;71;p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intranet.iusd.org/studentserv/documents/th_start-1.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csa-EbyhWAk" TargetMode="External"/><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645225" y="2762725"/>
            <a:ext cx="8146800" cy="21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4"/>
                </a:solidFill>
                <a:latin typeface="Raleway SemiBold"/>
                <a:ea typeface="Raleway SemiBold"/>
                <a:cs typeface="Raleway SemiBold"/>
                <a:sym typeface="Raleway SemiBold"/>
              </a:rPr>
              <a:t>Attendance &amp; SARB Workshop</a:t>
            </a:r>
            <a:endParaRPr>
              <a:solidFill>
                <a:schemeClr val="accent4"/>
              </a:solidFill>
              <a:latin typeface="Raleway SemiBold"/>
              <a:ea typeface="Raleway SemiBold"/>
              <a:cs typeface="Raleway SemiBold"/>
              <a:sym typeface="Raleway SemiBold"/>
            </a:endParaRPr>
          </a:p>
          <a:p>
            <a:pPr marL="0" lvl="0" indent="0" algn="l" rtl="0">
              <a:spcBef>
                <a:spcPts val="0"/>
              </a:spcBef>
              <a:spcAft>
                <a:spcPts val="0"/>
              </a:spcAft>
              <a:buNone/>
            </a:pPr>
            <a:r>
              <a:rPr lang="en" sz="3000"/>
              <a:t>November 6, 2019</a:t>
            </a:r>
            <a:endParaRPr sz="3000"/>
          </a:p>
        </p:txBody>
      </p:sp>
      <p:pic>
        <p:nvPicPr>
          <p:cNvPr id="89" name="Google Shape;89;p12" descr="green leafed vegetable on brown wooden surface"/>
          <p:cNvPicPr preferRelativeResize="0"/>
          <p:nvPr/>
        </p:nvPicPr>
        <p:blipFill rotWithShape="1">
          <a:blip r:embed="rId3">
            <a:alphaModFix/>
          </a:blip>
          <a:srcRect b="58846"/>
          <a:stretch/>
        </p:blipFill>
        <p:spPr>
          <a:xfrm>
            <a:off x="0" y="0"/>
            <a:ext cx="9144000" cy="249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p:nvPr/>
        </p:nvSpPr>
        <p:spPr>
          <a:xfrm>
            <a:off x="4114800" y="754830"/>
            <a:ext cx="4814100" cy="3665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a:spLocks noGrp="1"/>
          </p:cNvSpPr>
          <p:nvPr>
            <p:ph type="title"/>
          </p:nvPr>
        </p:nvSpPr>
        <p:spPr>
          <a:xfrm>
            <a:off x="369725" y="1046000"/>
            <a:ext cx="3567900" cy="65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Changing Mindset</a:t>
            </a:r>
            <a:endParaRPr sz="3000"/>
          </a:p>
        </p:txBody>
      </p:sp>
      <p:sp>
        <p:nvSpPr>
          <p:cNvPr id="170" name="Google Shape;170;p21"/>
          <p:cNvSpPr txBox="1">
            <a:spLocks noGrp="1"/>
          </p:cNvSpPr>
          <p:nvPr>
            <p:ph type="body" idx="1"/>
          </p:nvPr>
        </p:nvSpPr>
        <p:spPr>
          <a:xfrm>
            <a:off x="379625" y="1789750"/>
            <a:ext cx="3377100" cy="1639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We have to address the barriers that families experience to get kids to school</a:t>
            </a:r>
            <a:endParaRPr/>
          </a:p>
        </p:txBody>
      </p:sp>
      <p:sp>
        <p:nvSpPr>
          <p:cNvPr id="171" name="Google Shape;171;p21"/>
          <p:cNvSpPr txBox="1">
            <a:spLocks noGrp="1"/>
          </p:cNvSpPr>
          <p:nvPr>
            <p:ph type="sldNum" idx="12"/>
          </p:nvPr>
        </p:nvSpPr>
        <p:spPr>
          <a:xfrm>
            <a:off x="4297650" y="4696933"/>
            <a:ext cx="5487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pic>
        <p:nvPicPr>
          <p:cNvPr id="172" name="Google Shape;172;p21" descr="yellow poppy flower on vehicle tire"/>
          <p:cNvPicPr preferRelativeResize="0"/>
          <p:nvPr/>
        </p:nvPicPr>
        <p:blipFill>
          <a:blip r:embed="rId3">
            <a:alphaModFix/>
          </a:blip>
          <a:stretch>
            <a:fillRect/>
          </a:stretch>
        </p:blipFill>
        <p:spPr>
          <a:xfrm>
            <a:off x="4210632" y="602125"/>
            <a:ext cx="4766793" cy="3730540"/>
          </a:xfrm>
          <a:prstGeom prst="rect">
            <a:avLst/>
          </a:prstGeom>
          <a:noFill/>
          <a:ln>
            <a:noFill/>
          </a:ln>
        </p:spPr>
      </p:pic>
      <p:sp>
        <p:nvSpPr>
          <p:cNvPr id="173" name="Google Shape;173;p21"/>
          <p:cNvSpPr/>
          <p:nvPr/>
        </p:nvSpPr>
        <p:spPr>
          <a:xfrm>
            <a:off x="1849625" y="1789750"/>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2"/>
          <p:cNvSpPr txBox="1">
            <a:spLocks noGrp="1"/>
          </p:cNvSpPr>
          <p:nvPr>
            <p:ph type="title"/>
          </p:nvPr>
        </p:nvSpPr>
        <p:spPr>
          <a:xfrm>
            <a:off x="244500" y="585825"/>
            <a:ext cx="5397000" cy="94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are site practices that encourage attendance?</a:t>
            </a:r>
            <a:endParaRPr/>
          </a:p>
        </p:txBody>
      </p:sp>
      <p:sp>
        <p:nvSpPr>
          <p:cNvPr id="179" name="Google Shape;179;p22"/>
          <p:cNvSpPr txBox="1">
            <a:spLocks noGrp="1"/>
          </p:cNvSpPr>
          <p:nvPr>
            <p:ph type="body" idx="1"/>
          </p:nvPr>
        </p:nvSpPr>
        <p:spPr>
          <a:xfrm>
            <a:off x="258600" y="1305225"/>
            <a:ext cx="5397000" cy="3219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Share out site practices for positive attendance</a:t>
            </a:r>
            <a:endParaRPr/>
          </a:p>
          <a:p>
            <a:pPr marL="0" lvl="0" indent="0" algn="l" rtl="0">
              <a:spcBef>
                <a:spcPts val="600"/>
              </a:spcBef>
              <a:spcAft>
                <a:spcPts val="0"/>
              </a:spcAft>
              <a:buNone/>
            </a:pPr>
            <a:endParaRPr/>
          </a:p>
          <a:p>
            <a:pPr marL="0" lvl="0" indent="0" algn="l" rtl="0">
              <a:spcBef>
                <a:spcPts val="600"/>
              </a:spcBef>
              <a:spcAft>
                <a:spcPts val="0"/>
              </a:spcAft>
              <a:buNone/>
            </a:pPr>
            <a:r>
              <a:rPr lang="en"/>
              <a:t>Share out site practices when students are struggling with attendance?</a:t>
            </a:r>
            <a:endParaRPr/>
          </a:p>
        </p:txBody>
      </p:sp>
      <p:sp>
        <p:nvSpPr>
          <p:cNvPr id="180" name="Google Shape;180;p22"/>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181" name="Google Shape;181;p22" descr="hope marquee signage surrounded by trees"/>
          <p:cNvPicPr preferRelativeResize="0"/>
          <p:nvPr/>
        </p:nvPicPr>
        <p:blipFill>
          <a:blip r:embed="rId3">
            <a:alphaModFix/>
          </a:blip>
          <a:stretch>
            <a:fillRect/>
          </a:stretch>
        </p:blipFill>
        <p:spPr>
          <a:xfrm>
            <a:off x="5715000" y="0"/>
            <a:ext cx="3429000" cy="5143500"/>
          </a:xfrm>
          <a:prstGeom prst="rect">
            <a:avLst/>
          </a:prstGeom>
          <a:noFill/>
          <a:ln>
            <a:noFill/>
          </a:ln>
        </p:spPr>
      </p:pic>
      <p:sp>
        <p:nvSpPr>
          <p:cNvPr id="182" name="Google Shape;182;p22"/>
          <p:cNvSpPr/>
          <p:nvPr/>
        </p:nvSpPr>
        <p:spPr>
          <a:xfrm>
            <a:off x="2360825" y="1648325"/>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a:off x="2360825" y="2866425"/>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solidFill>
                  <a:schemeClr val="accent2"/>
                </a:solidFill>
              </a:rPr>
              <a:t>2.</a:t>
            </a:r>
            <a:endParaRPr sz="7200">
              <a:solidFill>
                <a:schemeClr val="accent2"/>
              </a:solidFill>
            </a:endParaRPr>
          </a:p>
          <a:p>
            <a:pPr marL="0" lvl="0" indent="0" algn="ctr" rtl="0">
              <a:spcBef>
                <a:spcPts val="0"/>
              </a:spcBef>
              <a:spcAft>
                <a:spcPts val="0"/>
              </a:spcAft>
              <a:buNone/>
            </a:pPr>
            <a:r>
              <a:rPr lang="en"/>
              <a:t>SARB</a:t>
            </a:r>
            <a:endParaRPr/>
          </a:p>
        </p:txBody>
      </p:sp>
      <p:sp>
        <p:nvSpPr>
          <p:cNvPr id="189" name="Google Shape;189;p2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School Attendance Review Board</a:t>
            </a:r>
            <a:endParaRPr/>
          </a:p>
        </p:txBody>
      </p:sp>
      <p:sp>
        <p:nvSpPr>
          <p:cNvPr id="190" name="Google Shape;190;p2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415850" y="349350"/>
            <a:ext cx="4566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SARB Process is...</a:t>
            </a:r>
            <a:endParaRPr/>
          </a:p>
        </p:txBody>
      </p:sp>
      <p:sp>
        <p:nvSpPr>
          <p:cNvPr id="196" name="Google Shape;196;p24"/>
          <p:cNvSpPr txBox="1">
            <a:spLocks noGrp="1"/>
          </p:cNvSpPr>
          <p:nvPr>
            <p:ph type="body" idx="1"/>
          </p:nvPr>
        </p:nvSpPr>
        <p:spPr>
          <a:xfrm>
            <a:off x="412250" y="1458850"/>
            <a:ext cx="5057400" cy="35523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Governed by Education Code</a:t>
            </a:r>
            <a:endParaRPr/>
          </a:p>
          <a:p>
            <a:pPr marL="0" lvl="0" indent="0" algn="l" rtl="0">
              <a:spcBef>
                <a:spcPts val="600"/>
              </a:spcBef>
              <a:spcAft>
                <a:spcPts val="0"/>
              </a:spcAft>
              <a:buNone/>
            </a:pPr>
            <a:endParaRPr sz="1400"/>
          </a:p>
          <a:p>
            <a:pPr marL="457200" lvl="0" indent="-342900" algn="l" rtl="0">
              <a:spcBef>
                <a:spcPts val="600"/>
              </a:spcBef>
              <a:spcAft>
                <a:spcPts val="0"/>
              </a:spcAft>
              <a:buSzPts val="1800"/>
              <a:buChar char="▷"/>
            </a:pPr>
            <a:r>
              <a:rPr lang="en"/>
              <a:t>Joint effort with the office of </a:t>
            </a:r>
            <a:br>
              <a:rPr lang="en"/>
            </a:br>
            <a:r>
              <a:rPr lang="en"/>
              <a:t>the District Attorney</a:t>
            </a:r>
            <a:endParaRPr/>
          </a:p>
          <a:p>
            <a:pPr marL="914400" lvl="1" indent="-381000" algn="l" rtl="0">
              <a:spcBef>
                <a:spcPts val="0"/>
              </a:spcBef>
              <a:spcAft>
                <a:spcPts val="0"/>
              </a:spcAft>
              <a:buSzPts val="2400"/>
              <a:buChar char="○"/>
            </a:pPr>
            <a:r>
              <a:rPr lang="en"/>
              <a:t>Orange County Probation</a:t>
            </a:r>
            <a:endParaRPr/>
          </a:p>
          <a:p>
            <a:pPr marL="914400" lvl="1" indent="-381000" algn="l" rtl="0">
              <a:spcBef>
                <a:spcPts val="0"/>
              </a:spcBef>
              <a:spcAft>
                <a:spcPts val="0"/>
              </a:spcAft>
              <a:buSzPts val="2400"/>
              <a:buChar char="○"/>
            </a:pPr>
            <a:r>
              <a:rPr lang="en"/>
              <a:t>Social Services</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97" name="Google Shape;197;p24"/>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198" name="Google Shape;198;p24" descr="brown mallet on gray wooden surface"/>
          <p:cNvPicPr preferRelativeResize="0"/>
          <p:nvPr/>
        </p:nvPicPr>
        <p:blipFill>
          <a:blip r:embed="rId3">
            <a:alphaModFix/>
          </a:blip>
          <a:stretch>
            <a:fillRect/>
          </a:stretch>
        </p:blipFill>
        <p:spPr>
          <a:xfrm>
            <a:off x="5545975" y="63125"/>
            <a:ext cx="3554875" cy="4973145"/>
          </a:xfrm>
          <a:prstGeom prst="rect">
            <a:avLst/>
          </a:prstGeom>
          <a:noFill/>
          <a:ln>
            <a:noFill/>
          </a:ln>
        </p:spPr>
      </p:pic>
      <p:sp>
        <p:nvSpPr>
          <p:cNvPr id="199" name="Google Shape;199;p24"/>
          <p:cNvSpPr/>
          <p:nvPr/>
        </p:nvSpPr>
        <p:spPr>
          <a:xfrm>
            <a:off x="2335600" y="1281650"/>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p:nvPr/>
        </p:nvSpPr>
        <p:spPr>
          <a:xfrm>
            <a:off x="232500" y="971173"/>
            <a:ext cx="579300" cy="421800"/>
          </a:xfrm>
          <a:prstGeom prst="rect">
            <a:avLst/>
          </a:prstGeom>
          <a:solidFill>
            <a:srgbClr val="FFFFFF"/>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grpSp>
        <p:nvGrpSpPr>
          <p:cNvPr id="205" name="Google Shape;205;p25"/>
          <p:cNvGrpSpPr/>
          <p:nvPr/>
        </p:nvGrpSpPr>
        <p:grpSpPr>
          <a:xfrm>
            <a:off x="3388347" y="1558920"/>
            <a:ext cx="1945074" cy="2535305"/>
            <a:chOff x="5632317" y="1189775"/>
            <a:chExt cx="3305700" cy="3483041"/>
          </a:xfrm>
        </p:grpSpPr>
        <p:sp>
          <p:nvSpPr>
            <p:cNvPr id="206" name="Google Shape;206;p25"/>
            <p:cNvSpPr/>
            <p:nvPr/>
          </p:nvSpPr>
          <p:spPr>
            <a:xfrm>
              <a:off x="5632317" y="1189775"/>
              <a:ext cx="3305700" cy="669000"/>
            </a:xfrm>
            <a:prstGeom prst="chevron">
              <a:avLst>
                <a:gd name="adj" fmla="val 50000"/>
              </a:avLst>
            </a:prstGeom>
            <a:solidFill>
              <a:srgbClr val="3D85C6"/>
            </a:solidFill>
            <a:ln>
              <a:noFill/>
            </a:ln>
          </p:spPr>
          <p:txBody>
            <a:bodyPr spcFirstLastPara="1" wrap="square" lIns="83150" tIns="83150" rIns="83150" bIns="83150"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D.A. Meeting</a:t>
              </a:r>
              <a:endParaRPr sz="1200">
                <a:solidFill>
                  <a:srgbClr val="FFFFFF"/>
                </a:solidFill>
                <a:latin typeface="Roboto"/>
                <a:ea typeface="Roboto"/>
                <a:cs typeface="Roboto"/>
                <a:sym typeface="Roboto"/>
              </a:endParaRPr>
            </a:p>
          </p:txBody>
        </p:sp>
        <p:sp>
          <p:nvSpPr>
            <p:cNvPr id="207" name="Google Shape;207;p25"/>
            <p:cNvSpPr txBox="1"/>
            <p:nvPr/>
          </p:nvSpPr>
          <p:spPr>
            <a:xfrm>
              <a:off x="5687390" y="2057116"/>
              <a:ext cx="2832900" cy="2615700"/>
            </a:xfrm>
            <a:prstGeom prst="rect">
              <a:avLst/>
            </a:prstGeom>
            <a:noFill/>
            <a:ln>
              <a:noFill/>
            </a:ln>
          </p:spPr>
          <p:txBody>
            <a:bodyPr spcFirstLastPara="1" wrap="square" lIns="83150" tIns="83150" rIns="83150" bIns="83150" anchor="t" anchorCtr="0">
              <a:noAutofit/>
            </a:bodyPr>
            <a:lstStyle/>
            <a:p>
              <a:pPr marL="0" lvl="0" indent="0" algn="l" rtl="0">
                <a:lnSpc>
                  <a:spcPct val="115000"/>
                </a:lnSpc>
                <a:spcBef>
                  <a:spcPts val="0"/>
                </a:spcBef>
                <a:spcAft>
                  <a:spcPts val="0"/>
                </a:spcAft>
                <a:buNone/>
              </a:pPr>
              <a:r>
                <a:rPr lang="en" sz="1000">
                  <a:latin typeface="Roboto"/>
                  <a:ea typeface="Roboto"/>
                  <a:cs typeface="Roboto"/>
                  <a:sym typeface="Roboto"/>
                </a:rPr>
                <a:t>School site refers student to DA meeting</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1000">
                  <a:latin typeface="Roboto"/>
                  <a:ea typeface="Roboto"/>
                  <a:cs typeface="Roboto"/>
                  <a:sym typeface="Roboto"/>
                </a:rPr>
                <a:t>Student Services staff sends letter to family </a:t>
              </a:r>
              <a:br>
                <a:rPr lang="en" sz="1000">
                  <a:latin typeface="Roboto"/>
                  <a:ea typeface="Roboto"/>
                  <a:cs typeface="Roboto"/>
                  <a:sym typeface="Roboto"/>
                </a:rPr>
              </a:br>
              <a:r>
                <a:rPr lang="en" sz="1000">
                  <a:latin typeface="Roboto"/>
                  <a:ea typeface="Roboto"/>
                  <a:cs typeface="Roboto"/>
                  <a:sym typeface="Roboto"/>
                </a:rPr>
                <a:t>to attend DA meeting.</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900">
                  <a:solidFill>
                    <a:srgbClr val="FF0000"/>
                  </a:solidFill>
                  <a:latin typeface="Roboto"/>
                  <a:ea typeface="Roboto"/>
                  <a:cs typeface="Roboto"/>
                  <a:sym typeface="Roboto"/>
                </a:rPr>
                <a:t>Student Services to document in Aeries</a:t>
              </a:r>
              <a:endParaRPr sz="900">
                <a:solidFill>
                  <a:srgbClr val="FF0000"/>
                </a:solidFill>
                <a:latin typeface="Roboto"/>
                <a:ea typeface="Roboto"/>
                <a:cs typeface="Roboto"/>
                <a:sym typeface="Roboto"/>
              </a:endParaRPr>
            </a:p>
          </p:txBody>
        </p:sp>
      </p:grpSp>
      <p:grpSp>
        <p:nvGrpSpPr>
          <p:cNvPr id="208" name="Google Shape;208;p25"/>
          <p:cNvGrpSpPr/>
          <p:nvPr/>
        </p:nvGrpSpPr>
        <p:grpSpPr>
          <a:xfrm>
            <a:off x="-1023" y="1559077"/>
            <a:ext cx="2116435" cy="2535148"/>
            <a:chOff x="0" y="1189989"/>
            <a:chExt cx="3546900" cy="3482825"/>
          </a:xfrm>
        </p:grpSpPr>
        <p:sp>
          <p:nvSpPr>
            <p:cNvPr id="209" name="Google Shape;209;p25"/>
            <p:cNvSpPr/>
            <p:nvPr/>
          </p:nvSpPr>
          <p:spPr>
            <a:xfrm>
              <a:off x="0" y="1189989"/>
              <a:ext cx="3546900" cy="669000"/>
            </a:xfrm>
            <a:prstGeom prst="homePlate">
              <a:avLst>
                <a:gd name="adj" fmla="val 50000"/>
              </a:avLst>
            </a:prstGeom>
            <a:solidFill>
              <a:srgbClr val="073763"/>
            </a:solidFill>
            <a:ln>
              <a:noFill/>
            </a:ln>
          </p:spPr>
          <p:txBody>
            <a:bodyPr spcFirstLastPara="1" wrap="square" lIns="83150" tIns="83150" rIns="83150" bIns="83150"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SARB 1 Letter</a:t>
              </a:r>
              <a:endParaRPr sz="1200">
                <a:solidFill>
                  <a:srgbClr val="FFFFFF"/>
                </a:solidFill>
                <a:latin typeface="Roboto"/>
                <a:ea typeface="Roboto"/>
                <a:cs typeface="Roboto"/>
                <a:sym typeface="Roboto"/>
              </a:endParaRPr>
            </a:p>
          </p:txBody>
        </p:sp>
        <p:sp>
          <p:nvSpPr>
            <p:cNvPr id="210" name="Google Shape;210;p25"/>
            <p:cNvSpPr txBox="1"/>
            <p:nvPr/>
          </p:nvSpPr>
          <p:spPr>
            <a:xfrm>
              <a:off x="432511" y="2057114"/>
              <a:ext cx="2411400" cy="2615700"/>
            </a:xfrm>
            <a:prstGeom prst="rect">
              <a:avLst/>
            </a:prstGeom>
            <a:noFill/>
            <a:ln>
              <a:noFill/>
            </a:ln>
          </p:spPr>
          <p:txBody>
            <a:bodyPr spcFirstLastPara="1" wrap="square" lIns="83150" tIns="83150" rIns="83150" bIns="83150" anchor="t" anchorCtr="0">
              <a:noAutofit/>
            </a:bodyPr>
            <a:lstStyle/>
            <a:p>
              <a:pPr marL="0" lvl="0" indent="0" algn="l" rtl="0">
                <a:lnSpc>
                  <a:spcPct val="115000"/>
                </a:lnSpc>
                <a:spcBef>
                  <a:spcPts val="0"/>
                </a:spcBef>
                <a:spcAft>
                  <a:spcPts val="0"/>
                </a:spcAft>
                <a:buNone/>
              </a:pPr>
              <a:r>
                <a:rPr lang="en" sz="1000">
                  <a:latin typeface="Roboto"/>
                  <a:ea typeface="Roboto"/>
                  <a:cs typeface="Roboto"/>
                  <a:sym typeface="Roboto"/>
                </a:rPr>
                <a:t>School site sends letter to parent.</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900">
                  <a:solidFill>
                    <a:srgbClr val="FF0000"/>
                  </a:solidFill>
                  <a:latin typeface="Roboto"/>
                  <a:ea typeface="Roboto"/>
                  <a:cs typeface="Roboto"/>
                  <a:sym typeface="Roboto"/>
                </a:rPr>
                <a:t>School site to document in Aeries</a:t>
              </a:r>
              <a:endParaRPr sz="1000">
                <a:latin typeface="Roboto"/>
                <a:ea typeface="Roboto"/>
                <a:cs typeface="Roboto"/>
                <a:sym typeface="Roboto"/>
              </a:endParaRPr>
            </a:p>
            <a:p>
              <a:pPr marL="0" lvl="0" indent="0" algn="l" rtl="0">
                <a:lnSpc>
                  <a:spcPct val="115000"/>
                </a:lnSpc>
                <a:spcBef>
                  <a:spcPts val="0"/>
                </a:spcBef>
                <a:spcAft>
                  <a:spcPts val="0"/>
                </a:spcAft>
                <a:buNone/>
              </a:pPr>
              <a:endParaRPr sz="900">
                <a:latin typeface="Calibri"/>
                <a:ea typeface="Calibri"/>
                <a:cs typeface="Calibri"/>
                <a:sym typeface="Calibri"/>
              </a:endParaRPr>
            </a:p>
          </p:txBody>
        </p:sp>
      </p:grpSp>
      <p:grpSp>
        <p:nvGrpSpPr>
          <p:cNvPr id="211" name="Google Shape;211;p25"/>
          <p:cNvGrpSpPr/>
          <p:nvPr/>
        </p:nvGrpSpPr>
        <p:grpSpPr>
          <a:xfrm>
            <a:off x="4972083" y="1559004"/>
            <a:ext cx="1972511" cy="2535304"/>
            <a:chOff x="5632317" y="1189775"/>
            <a:chExt cx="3305700" cy="3483039"/>
          </a:xfrm>
        </p:grpSpPr>
        <p:sp>
          <p:nvSpPr>
            <p:cNvPr id="212" name="Google Shape;212;p25"/>
            <p:cNvSpPr/>
            <p:nvPr/>
          </p:nvSpPr>
          <p:spPr>
            <a:xfrm>
              <a:off x="5632317" y="1189775"/>
              <a:ext cx="3305700" cy="669000"/>
            </a:xfrm>
            <a:prstGeom prst="chevron">
              <a:avLst>
                <a:gd name="adj" fmla="val 50000"/>
              </a:avLst>
            </a:prstGeom>
            <a:solidFill>
              <a:srgbClr val="71E1EA"/>
            </a:solidFill>
            <a:ln>
              <a:noFill/>
            </a:ln>
          </p:spPr>
          <p:txBody>
            <a:bodyPr spcFirstLastPara="1" wrap="square" lIns="83150" tIns="83150" rIns="83150" bIns="83150"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SARB</a:t>
              </a:r>
              <a:endParaRPr sz="1200">
                <a:solidFill>
                  <a:srgbClr val="FFFFFF"/>
                </a:solidFill>
                <a:latin typeface="Roboto"/>
                <a:ea typeface="Roboto"/>
                <a:cs typeface="Roboto"/>
                <a:sym typeface="Roboto"/>
              </a:endParaRPr>
            </a:p>
          </p:txBody>
        </p:sp>
        <p:sp>
          <p:nvSpPr>
            <p:cNvPr id="213" name="Google Shape;213;p25"/>
            <p:cNvSpPr txBox="1"/>
            <p:nvPr/>
          </p:nvSpPr>
          <p:spPr>
            <a:xfrm>
              <a:off x="5970966" y="2057114"/>
              <a:ext cx="2641800" cy="2615700"/>
            </a:xfrm>
            <a:prstGeom prst="rect">
              <a:avLst/>
            </a:prstGeom>
            <a:noFill/>
            <a:ln>
              <a:noFill/>
            </a:ln>
          </p:spPr>
          <p:txBody>
            <a:bodyPr spcFirstLastPara="1" wrap="square" lIns="83150" tIns="83150" rIns="83150" bIns="83150" anchor="t" anchorCtr="0">
              <a:noAutofit/>
            </a:bodyPr>
            <a:lstStyle/>
            <a:p>
              <a:pPr marL="0" lvl="0" indent="0" algn="l" rtl="0">
                <a:lnSpc>
                  <a:spcPct val="115000"/>
                </a:lnSpc>
                <a:spcBef>
                  <a:spcPts val="0"/>
                </a:spcBef>
                <a:spcAft>
                  <a:spcPts val="0"/>
                </a:spcAft>
                <a:buNone/>
              </a:pPr>
              <a:r>
                <a:rPr lang="en" sz="1000">
                  <a:latin typeface="Roboto"/>
                  <a:ea typeface="Roboto"/>
                  <a:cs typeface="Roboto"/>
                  <a:sym typeface="Roboto"/>
                </a:rPr>
                <a:t>Student Services staff sends notice to family for SARB hearing.</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1000">
                  <a:latin typeface="Roboto"/>
                  <a:ea typeface="Roboto"/>
                  <a:cs typeface="Roboto"/>
                  <a:sym typeface="Roboto"/>
                </a:rPr>
                <a:t>School site staff need to secure translator, if needed, for the SARB hearing.</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900">
                  <a:solidFill>
                    <a:srgbClr val="FF0000"/>
                  </a:solidFill>
                  <a:latin typeface="Roboto"/>
                  <a:ea typeface="Roboto"/>
                  <a:cs typeface="Roboto"/>
                  <a:sym typeface="Roboto"/>
                </a:rPr>
                <a:t>Student Services to document in Aeries</a:t>
              </a:r>
              <a:endParaRPr sz="1000">
                <a:latin typeface="Roboto"/>
                <a:ea typeface="Roboto"/>
                <a:cs typeface="Roboto"/>
                <a:sym typeface="Roboto"/>
              </a:endParaRPr>
            </a:p>
          </p:txBody>
        </p:sp>
      </p:grpSp>
      <p:grpSp>
        <p:nvGrpSpPr>
          <p:cNvPr id="214" name="Google Shape;214;p25"/>
          <p:cNvGrpSpPr/>
          <p:nvPr/>
        </p:nvGrpSpPr>
        <p:grpSpPr>
          <a:xfrm>
            <a:off x="6605636" y="1558922"/>
            <a:ext cx="2019751" cy="2537902"/>
            <a:chOff x="5632317" y="1189775"/>
            <a:chExt cx="3441975" cy="3486608"/>
          </a:xfrm>
        </p:grpSpPr>
        <p:sp>
          <p:nvSpPr>
            <p:cNvPr id="215" name="Google Shape;215;p25"/>
            <p:cNvSpPr/>
            <p:nvPr/>
          </p:nvSpPr>
          <p:spPr>
            <a:xfrm>
              <a:off x="5632317" y="1189775"/>
              <a:ext cx="3305700" cy="669000"/>
            </a:xfrm>
            <a:prstGeom prst="chevron">
              <a:avLst>
                <a:gd name="adj" fmla="val 50000"/>
              </a:avLst>
            </a:prstGeom>
            <a:solidFill>
              <a:srgbClr val="51C3C4"/>
            </a:solidFill>
            <a:ln>
              <a:noFill/>
            </a:ln>
          </p:spPr>
          <p:txBody>
            <a:bodyPr spcFirstLastPara="1" wrap="square" lIns="83150" tIns="83150" rIns="83150" bIns="83150"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Probation</a:t>
              </a:r>
              <a:endParaRPr sz="1200">
                <a:solidFill>
                  <a:srgbClr val="FFFFFF"/>
                </a:solidFill>
                <a:latin typeface="Roboto"/>
                <a:ea typeface="Roboto"/>
                <a:cs typeface="Roboto"/>
                <a:sym typeface="Roboto"/>
              </a:endParaRPr>
            </a:p>
          </p:txBody>
        </p:sp>
        <p:sp>
          <p:nvSpPr>
            <p:cNvPr id="216" name="Google Shape;216;p25"/>
            <p:cNvSpPr txBox="1"/>
            <p:nvPr/>
          </p:nvSpPr>
          <p:spPr>
            <a:xfrm>
              <a:off x="6025992" y="2060683"/>
              <a:ext cx="3048300" cy="2615700"/>
            </a:xfrm>
            <a:prstGeom prst="rect">
              <a:avLst/>
            </a:prstGeom>
            <a:noFill/>
            <a:ln>
              <a:noFill/>
            </a:ln>
          </p:spPr>
          <p:txBody>
            <a:bodyPr spcFirstLastPara="1" wrap="square" lIns="83150" tIns="83150" rIns="83150" bIns="83150" anchor="t" anchorCtr="0">
              <a:noAutofit/>
            </a:bodyPr>
            <a:lstStyle/>
            <a:p>
              <a:pPr marL="0" lvl="0" indent="0" algn="l" rtl="0">
                <a:lnSpc>
                  <a:spcPct val="115000"/>
                </a:lnSpc>
                <a:spcBef>
                  <a:spcPts val="0"/>
                </a:spcBef>
                <a:spcAft>
                  <a:spcPts val="0"/>
                </a:spcAft>
                <a:buNone/>
              </a:pPr>
              <a:r>
                <a:rPr lang="en" sz="1000">
                  <a:latin typeface="Roboto"/>
                  <a:ea typeface="Roboto"/>
                  <a:cs typeface="Roboto"/>
                  <a:sym typeface="Roboto"/>
                </a:rPr>
                <a:t>If student attendance continues to decline,  school site staff inform Student Services.  Site staff complete the necessary documentation for Probation referral.</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900">
                  <a:solidFill>
                    <a:srgbClr val="FF0000"/>
                  </a:solidFill>
                  <a:latin typeface="Roboto"/>
                  <a:ea typeface="Roboto"/>
                  <a:cs typeface="Roboto"/>
                  <a:sym typeface="Roboto"/>
                </a:rPr>
                <a:t>Student Services to document in Aeries</a:t>
              </a:r>
              <a:endParaRPr sz="1000">
                <a:latin typeface="Roboto"/>
                <a:ea typeface="Roboto"/>
                <a:cs typeface="Roboto"/>
                <a:sym typeface="Roboto"/>
              </a:endParaRPr>
            </a:p>
          </p:txBody>
        </p:sp>
      </p:grpSp>
      <p:grpSp>
        <p:nvGrpSpPr>
          <p:cNvPr id="217" name="Google Shape;217;p25"/>
          <p:cNvGrpSpPr/>
          <p:nvPr/>
        </p:nvGrpSpPr>
        <p:grpSpPr>
          <a:xfrm>
            <a:off x="1756806" y="1558921"/>
            <a:ext cx="1972511" cy="2535304"/>
            <a:chOff x="2944204" y="1189775"/>
            <a:chExt cx="3305700" cy="3483039"/>
          </a:xfrm>
        </p:grpSpPr>
        <p:sp>
          <p:nvSpPr>
            <p:cNvPr id="218" name="Google Shape;218;p25"/>
            <p:cNvSpPr/>
            <p:nvPr/>
          </p:nvSpPr>
          <p:spPr>
            <a:xfrm>
              <a:off x="2944204" y="1189775"/>
              <a:ext cx="3305700" cy="669000"/>
            </a:xfrm>
            <a:prstGeom prst="chevron">
              <a:avLst>
                <a:gd name="adj" fmla="val 50000"/>
              </a:avLst>
            </a:prstGeom>
            <a:solidFill>
              <a:srgbClr val="0B5394"/>
            </a:solidFill>
            <a:ln>
              <a:noFill/>
            </a:ln>
          </p:spPr>
          <p:txBody>
            <a:bodyPr spcFirstLastPara="1" wrap="square" lIns="83150" tIns="83150" rIns="83150" bIns="83150"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SARB 2 Letter</a:t>
              </a:r>
              <a:endParaRPr sz="1200">
                <a:solidFill>
                  <a:srgbClr val="FFFFFF"/>
                </a:solidFill>
                <a:latin typeface="Roboto"/>
                <a:ea typeface="Roboto"/>
                <a:cs typeface="Roboto"/>
                <a:sym typeface="Roboto"/>
              </a:endParaRPr>
            </a:p>
          </p:txBody>
        </p:sp>
        <p:sp>
          <p:nvSpPr>
            <p:cNvPr id="219" name="Google Shape;219;p25"/>
            <p:cNvSpPr txBox="1"/>
            <p:nvPr/>
          </p:nvSpPr>
          <p:spPr>
            <a:xfrm>
              <a:off x="3251943" y="2057114"/>
              <a:ext cx="2463300" cy="2615700"/>
            </a:xfrm>
            <a:prstGeom prst="rect">
              <a:avLst/>
            </a:prstGeom>
            <a:noFill/>
            <a:ln>
              <a:noFill/>
            </a:ln>
          </p:spPr>
          <p:txBody>
            <a:bodyPr spcFirstLastPara="1" wrap="square" lIns="83150" tIns="83150" rIns="83150" bIns="83150" anchor="t" anchorCtr="0">
              <a:noAutofit/>
            </a:bodyPr>
            <a:lstStyle/>
            <a:p>
              <a:pPr marL="0" lvl="0" indent="0" algn="l" rtl="0">
                <a:lnSpc>
                  <a:spcPct val="115000"/>
                </a:lnSpc>
                <a:spcBef>
                  <a:spcPts val="0"/>
                </a:spcBef>
                <a:spcAft>
                  <a:spcPts val="0"/>
                </a:spcAft>
                <a:buNone/>
              </a:pPr>
              <a:r>
                <a:rPr lang="en" sz="1000">
                  <a:latin typeface="Roboto"/>
                  <a:ea typeface="Roboto"/>
                  <a:cs typeface="Roboto"/>
                  <a:sym typeface="Roboto"/>
                </a:rPr>
                <a:t>School site sends letter to parent.</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1000">
                  <a:latin typeface="Roboto"/>
                  <a:ea typeface="Roboto"/>
                  <a:cs typeface="Roboto"/>
                  <a:sym typeface="Roboto"/>
                </a:rPr>
                <a:t>Meet with student/family to find out any issues.</a:t>
              </a:r>
              <a:endParaRPr sz="1000">
                <a:latin typeface="Roboto"/>
                <a:ea typeface="Roboto"/>
                <a:cs typeface="Roboto"/>
                <a:sym typeface="Roboto"/>
              </a:endParaRPr>
            </a:p>
            <a:p>
              <a:pPr marL="0" lvl="0" indent="0" algn="l" rtl="0">
                <a:lnSpc>
                  <a:spcPct val="115000"/>
                </a:lnSpc>
                <a:spcBef>
                  <a:spcPts val="0"/>
                </a:spcBef>
                <a:spcAft>
                  <a:spcPts val="0"/>
                </a:spcAft>
                <a:buNone/>
              </a:pPr>
              <a:endParaRPr sz="1000">
                <a:latin typeface="Roboto"/>
                <a:ea typeface="Roboto"/>
                <a:cs typeface="Roboto"/>
                <a:sym typeface="Roboto"/>
              </a:endParaRPr>
            </a:p>
            <a:p>
              <a:pPr marL="0" lvl="0" indent="0" algn="l" rtl="0">
                <a:lnSpc>
                  <a:spcPct val="115000"/>
                </a:lnSpc>
                <a:spcBef>
                  <a:spcPts val="0"/>
                </a:spcBef>
                <a:spcAft>
                  <a:spcPts val="0"/>
                </a:spcAft>
                <a:buNone/>
              </a:pPr>
              <a:r>
                <a:rPr lang="en" sz="900">
                  <a:solidFill>
                    <a:srgbClr val="FF0000"/>
                  </a:solidFill>
                  <a:latin typeface="Roboto"/>
                  <a:ea typeface="Roboto"/>
                  <a:cs typeface="Roboto"/>
                  <a:sym typeface="Roboto"/>
                </a:rPr>
                <a:t>School site to document in Aeries</a:t>
              </a:r>
              <a:endParaRPr sz="1000">
                <a:latin typeface="Roboto"/>
                <a:ea typeface="Roboto"/>
                <a:cs typeface="Roboto"/>
                <a:sym typeface="Roboto"/>
              </a:endParaRPr>
            </a:p>
          </p:txBody>
        </p:sp>
      </p:grpSp>
      <p:sp>
        <p:nvSpPr>
          <p:cNvPr id="220" name="Google Shape;220;p25"/>
          <p:cNvSpPr/>
          <p:nvPr/>
        </p:nvSpPr>
        <p:spPr>
          <a:xfrm>
            <a:off x="323386" y="180215"/>
            <a:ext cx="8545500" cy="10086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221" name="Google Shape;221;p25"/>
          <p:cNvSpPr/>
          <p:nvPr/>
        </p:nvSpPr>
        <p:spPr>
          <a:xfrm rot="2163768">
            <a:off x="556032" y="807638"/>
            <a:ext cx="570777" cy="570777"/>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222" name="Google Shape;222;p25"/>
          <p:cNvSpPr/>
          <p:nvPr/>
        </p:nvSpPr>
        <p:spPr>
          <a:xfrm rot="5400000">
            <a:off x="627127" y="679073"/>
            <a:ext cx="426300" cy="5469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223" name="Google Shape;223;p25"/>
          <p:cNvSpPr txBox="1">
            <a:spLocks noGrp="1"/>
          </p:cNvSpPr>
          <p:nvPr>
            <p:ph type="title"/>
          </p:nvPr>
        </p:nvSpPr>
        <p:spPr>
          <a:xfrm>
            <a:off x="457175" y="864953"/>
            <a:ext cx="8368200" cy="23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latin typeface="Raleway"/>
                <a:ea typeface="Raleway"/>
                <a:cs typeface="Raleway"/>
                <a:sym typeface="Raleway"/>
              </a:rPr>
              <a:t>SARB Process</a:t>
            </a:r>
            <a:endParaRPr>
              <a:solidFill>
                <a:schemeClr val="dk2"/>
              </a:solidFill>
              <a:latin typeface="Raleway"/>
              <a:ea typeface="Raleway"/>
              <a:cs typeface="Raleway"/>
              <a:sym typeface="Raleway"/>
            </a:endParaRPr>
          </a:p>
        </p:txBody>
      </p:sp>
      <p:cxnSp>
        <p:nvCxnSpPr>
          <p:cNvPr id="224" name="Google Shape;224;p25"/>
          <p:cNvCxnSpPr/>
          <p:nvPr/>
        </p:nvCxnSpPr>
        <p:spPr>
          <a:xfrm>
            <a:off x="3343318" y="2216217"/>
            <a:ext cx="0" cy="1349100"/>
          </a:xfrm>
          <a:prstGeom prst="straightConnector1">
            <a:avLst/>
          </a:prstGeom>
          <a:noFill/>
          <a:ln w="28575" cap="flat" cmpd="sng">
            <a:solidFill>
              <a:srgbClr val="CCCCCC"/>
            </a:solidFill>
            <a:prstDash val="dot"/>
            <a:round/>
            <a:headEnd type="none" w="med" len="med"/>
            <a:tailEnd type="none" w="med" len="med"/>
          </a:ln>
        </p:spPr>
      </p:cxnSp>
      <p:cxnSp>
        <p:nvCxnSpPr>
          <p:cNvPr id="225" name="Google Shape;225;p25"/>
          <p:cNvCxnSpPr/>
          <p:nvPr/>
        </p:nvCxnSpPr>
        <p:spPr>
          <a:xfrm>
            <a:off x="5052045" y="2216217"/>
            <a:ext cx="0" cy="1349100"/>
          </a:xfrm>
          <a:prstGeom prst="straightConnector1">
            <a:avLst/>
          </a:prstGeom>
          <a:noFill/>
          <a:ln w="28575" cap="flat" cmpd="sng">
            <a:solidFill>
              <a:srgbClr val="CCCCCC"/>
            </a:solidFill>
            <a:prstDash val="dot"/>
            <a:round/>
            <a:headEnd type="none" w="med" len="med"/>
            <a:tailEnd type="none" w="med" len="med"/>
          </a:ln>
        </p:spPr>
      </p:cxnSp>
      <p:cxnSp>
        <p:nvCxnSpPr>
          <p:cNvPr id="226" name="Google Shape;226;p25"/>
          <p:cNvCxnSpPr/>
          <p:nvPr/>
        </p:nvCxnSpPr>
        <p:spPr>
          <a:xfrm>
            <a:off x="6786500" y="2216217"/>
            <a:ext cx="0" cy="1349100"/>
          </a:xfrm>
          <a:prstGeom prst="straightConnector1">
            <a:avLst/>
          </a:prstGeom>
          <a:noFill/>
          <a:ln w="28575" cap="flat" cmpd="sng">
            <a:solidFill>
              <a:srgbClr val="CCCCCC"/>
            </a:solidFill>
            <a:prstDash val="dot"/>
            <a:round/>
            <a:headEnd type="none" w="med" len="med"/>
            <a:tailEnd type="none" w="med" len="med"/>
          </a:ln>
        </p:spPr>
      </p:cxnSp>
      <p:cxnSp>
        <p:nvCxnSpPr>
          <p:cNvPr id="227" name="Google Shape;227;p25"/>
          <p:cNvCxnSpPr/>
          <p:nvPr/>
        </p:nvCxnSpPr>
        <p:spPr>
          <a:xfrm>
            <a:off x="1701705" y="2216217"/>
            <a:ext cx="0" cy="1349100"/>
          </a:xfrm>
          <a:prstGeom prst="straightConnector1">
            <a:avLst/>
          </a:prstGeom>
          <a:noFill/>
          <a:ln w="28575" cap="flat" cmpd="sng">
            <a:solidFill>
              <a:srgbClr val="CCCCCC"/>
            </a:solidFill>
            <a:prstDash val="dot"/>
            <a:round/>
            <a:headEnd type="none" w="med" len="med"/>
            <a:tailEnd type="none" w="med" len="med"/>
          </a:ln>
        </p:spPr>
      </p:cxnSp>
      <p:sp>
        <p:nvSpPr>
          <p:cNvPr id="228" name="Google Shape;228;p25"/>
          <p:cNvSpPr txBox="1"/>
          <p:nvPr/>
        </p:nvSpPr>
        <p:spPr>
          <a:xfrm>
            <a:off x="338250" y="3994825"/>
            <a:ext cx="3613800" cy="628500"/>
          </a:xfrm>
          <a:prstGeom prst="rect">
            <a:avLst/>
          </a:prstGeom>
          <a:solidFill>
            <a:srgbClr val="F3F3F3"/>
          </a:solid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1500">
                <a:solidFill>
                  <a:schemeClr val="dk2"/>
                </a:solidFill>
              </a:rPr>
              <a:t>    → </a:t>
            </a:r>
            <a:r>
              <a:rPr lang="en" sz="1200">
                <a:solidFill>
                  <a:schemeClr val="dk2"/>
                </a:solidFill>
                <a:latin typeface="Calibri"/>
                <a:ea typeface="Calibri"/>
                <a:cs typeface="Calibri"/>
                <a:sym typeface="Calibri"/>
              </a:rPr>
              <a:t>Truancy Hunter is used for printing letters only</a:t>
            </a:r>
            <a:endParaRPr sz="1200">
              <a:solidFill>
                <a:schemeClr val="dk2"/>
              </a:solidFill>
              <a:latin typeface="Calibri"/>
              <a:ea typeface="Calibri"/>
              <a:cs typeface="Calibri"/>
              <a:sym typeface="Calibri"/>
            </a:endParaRPr>
          </a:p>
          <a:p>
            <a:pPr marL="0" lvl="0" indent="0" algn="l" rtl="0">
              <a:spcBef>
                <a:spcPts val="0"/>
              </a:spcBef>
              <a:spcAft>
                <a:spcPts val="0"/>
              </a:spcAft>
              <a:buNone/>
            </a:pPr>
            <a:r>
              <a:rPr lang="en" sz="1500">
                <a:solidFill>
                  <a:schemeClr val="dk2"/>
                </a:solidFill>
              </a:rPr>
              <a:t>    → </a:t>
            </a:r>
            <a:r>
              <a:rPr lang="en" sz="1200">
                <a:solidFill>
                  <a:schemeClr val="dk2"/>
                </a:solidFill>
                <a:latin typeface="Calibri"/>
                <a:ea typeface="Calibri"/>
                <a:cs typeface="Calibri"/>
                <a:sym typeface="Calibri"/>
              </a:rPr>
              <a:t>Aeries is used to document all student data</a:t>
            </a:r>
            <a:endParaRPr sz="1200">
              <a:solidFill>
                <a:schemeClr val="dk2"/>
              </a:solidFill>
              <a:latin typeface="Calibri"/>
              <a:ea typeface="Calibri"/>
              <a:cs typeface="Calibri"/>
              <a:sym typeface="Calibri"/>
            </a:endParaRPr>
          </a:p>
        </p:txBody>
      </p:sp>
      <p:sp>
        <p:nvSpPr>
          <p:cNvPr id="229" name="Google Shape;229;p25"/>
          <p:cNvSpPr txBox="1"/>
          <p:nvPr/>
        </p:nvSpPr>
        <p:spPr>
          <a:xfrm>
            <a:off x="1179591" y="1190316"/>
            <a:ext cx="7515300" cy="238500"/>
          </a:xfrm>
          <a:prstGeom prst="rect">
            <a:avLst/>
          </a:prstGeom>
          <a:noFill/>
          <a:ln>
            <a:noFill/>
          </a:ln>
        </p:spPr>
        <p:txBody>
          <a:bodyPr spcFirstLastPara="1" wrap="square" lIns="75575" tIns="75575" rIns="75575" bIns="75575" anchor="t" anchorCtr="0">
            <a:noAutofit/>
          </a:bodyPr>
          <a:lstStyle/>
          <a:p>
            <a:pPr marL="0" lvl="0" indent="0" algn="just" rtl="0">
              <a:spcBef>
                <a:spcPts val="0"/>
              </a:spcBef>
              <a:spcAft>
                <a:spcPts val="0"/>
              </a:spcAft>
              <a:buNone/>
            </a:pPr>
            <a:r>
              <a:rPr lang="en" sz="1200">
                <a:solidFill>
                  <a:schemeClr val="dk2"/>
                </a:solidFill>
                <a:latin typeface="Calibri"/>
                <a:ea typeface="Calibri"/>
                <a:cs typeface="Calibri"/>
                <a:sym typeface="Calibri"/>
              </a:rPr>
              <a:t>S C H O O L   S I T E  	              </a:t>
            </a:r>
            <a:r>
              <a:rPr lang="en" sz="1500">
                <a:solidFill>
                  <a:srgbClr val="181818"/>
                </a:solidFill>
                <a:highlight>
                  <a:srgbClr val="FFFFFF"/>
                </a:highlight>
              </a:rPr>
              <a:t>∙    	      </a:t>
            </a:r>
            <a:r>
              <a:rPr lang="en" sz="1200">
                <a:solidFill>
                  <a:schemeClr val="dk2"/>
                </a:solidFill>
                <a:latin typeface="Calibri"/>
                <a:ea typeface="Calibri"/>
                <a:cs typeface="Calibri"/>
                <a:sym typeface="Calibri"/>
              </a:rPr>
              <a:t>  D I S T R I C T   O F F I C E        	     </a:t>
            </a:r>
            <a:r>
              <a:rPr lang="en" sz="1500">
                <a:solidFill>
                  <a:srgbClr val="181818"/>
                </a:solidFill>
                <a:highlight>
                  <a:srgbClr val="FFFFFF"/>
                </a:highlight>
              </a:rPr>
              <a:t>∙   	 </a:t>
            </a:r>
            <a:r>
              <a:rPr lang="en" sz="1200">
                <a:solidFill>
                  <a:schemeClr val="dk2"/>
                </a:solidFill>
                <a:latin typeface="Calibri"/>
                <a:ea typeface="Calibri"/>
                <a:cs typeface="Calibri"/>
                <a:sym typeface="Calibri"/>
              </a:rPr>
              <a:t>       D I S T R I C T   A T T O R N E Y</a:t>
            </a:r>
            <a:endParaRPr sz="1200">
              <a:solidFill>
                <a:schemeClr val="dk2"/>
              </a:solidFill>
              <a:latin typeface="Calibri"/>
              <a:ea typeface="Calibri"/>
              <a:cs typeface="Calibri"/>
              <a:sym typeface="Calibri"/>
            </a:endParaRPr>
          </a:p>
          <a:p>
            <a:pPr marL="0" lvl="0" indent="0" algn="just" rtl="0">
              <a:spcBef>
                <a:spcPts val="0"/>
              </a:spcBef>
              <a:spcAft>
                <a:spcPts val="0"/>
              </a:spcAft>
              <a:buNone/>
            </a:pPr>
            <a:endParaRPr sz="1200"/>
          </a:p>
        </p:txBody>
      </p:sp>
      <p:sp>
        <p:nvSpPr>
          <p:cNvPr id="230" name="Google Shape;230;p25"/>
          <p:cNvSpPr txBox="1">
            <a:spLocks noGrp="1"/>
          </p:cNvSpPr>
          <p:nvPr>
            <p:ph type="sldNum" idx="12"/>
          </p:nvPr>
        </p:nvSpPr>
        <p:spPr>
          <a:xfrm>
            <a:off x="4297658" y="4663217"/>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p:nvPr/>
        </p:nvSpPr>
        <p:spPr>
          <a:xfrm>
            <a:off x="7383132" y="3203831"/>
            <a:ext cx="906000" cy="9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7383120" y="2161470"/>
            <a:ext cx="877200" cy="877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7383098" y="1119119"/>
            <a:ext cx="877200" cy="877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6"/>
          <p:cNvPicPr preferRelativeResize="0"/>
          <p:nvPr/>
        </p:nvPicPr>
        <p:blipFill rotWithShape="1">
          <a:blip r:embed="rId3">
            <a:alphaModFix/>
          </a:blip>
          <a:srcRect b="5624"/>
          <a:stretch/>
        </p:blipFill>
        <p:spPr>
          <a:xfrm>
            <a:off x="353950" y="185175"/>
            <a:ext cx="6607150" cy="4525574"/>
          </a:xfrm>
          <a:prstGeom prst="rect">
            <a:avLst/>
          </a:prstGeom>
          <a:noFill/>
          <a:ln>
            <a:noFill/>
          </a:ln>
        </p:spPr>
      </p:pic>
      <p:sp>
        <p:nvSpPr>
          <p:cNvPr id="239" name="Google Shape;239;p26"/>
          <p:cNvSpPr txBox="1"/>
          <p:nvPr/>
        </p:nvSpPr>
        <p:spPr>
          <a:xfrm>
            <a:off x="705475" y="4435307"/>
            <a:ext cx="2362500" cy="378900"/>
          </a:xfrm>
          <a:prstGeom prst="rect">
            <a:avLst/>
          </a:prstGeom>
          <a:solidFill>
            <a:srgbClr val="FFFFFF"/>
          </a:solidFill>
          <a:ln w="28575" cap="flat" cmpd="sng">
            <a:solidFill>
              <a:srgbClr val="F3F3F3"/>
            </a:solidFill>
            <a:prstDash val="solid"/>
            <a:round/>
            <a:headEnd type="none" w="sm" len="sm"/>
            <a:tailEnd type="none" w="sm" len="sm"/>
          </a:ln>
        </p:spPr>
        <p:txBody>
          <a:bodyPr spcFirstLastPara="1" wrap="square" lIns="75575" tIns="75575" rIns="75575" bIns="75575" anchor="ctr" anchorCtr="0">
            <a:noAutofit/>
          </a:bodyPr>
          <a:lstStyle/>
          <a:p>
            <a:pPr marL="0" lvl="0" indent="0" algn="l" rtl="0">
              <a:spcBef>
                <a:spcPts val="0"/>
              </a:spcBef>
              <a:spcAft>
                <a:spcPts val="0"/>
              </a:spcAft>
              <a:buNone/>
            </a:pPr>
            <a:r>
              <a:rPr lang="en" sz="1000" b="1">
                <a:solidFill>
                  <a:schemeClr val="dk1"/>
                </a:solidFill>
                <a:latin typeface="Lato"/>
                <a:ea typeface="Lato"/>
                <a:cs typeface="Lato"/>
                <a:sym typeface="Lato"/>
              </a:rPr>
              <a:t>Code for Elementary sites:</a:t>
            </a:r>
            <a:endParaRPr sz="1000" b="1">
              <a:solidFill>
                <a:schemeClr val="dk1"/>
              </a:solidFill>
              <a:latin typeface="Lato"/>
              <a:ea typeface="Lato"/>
              <a:cs typeface="Lato"/>
              <a:sym typeface="Lato"/>
            </a:endParaRPr>
          </a:p>
          <a:p>
            <a:pPr marL="0" lvl="0" indent="0" algn="l" rtl="0">
              <a:spcBef>
                <a:spcPts val="0"/>
              </a:spcBef>
              <a:spcAft>
                <a:spcPts val="0"/>
              </a:spcAft>
              <a:buNone/>
            </a:pPr>
            <a:r>
              <a:rPr lang="en" sz="1000" b="1">
                <a:solidFill>
                  <a:srgbClr val="CC0000"/>
                </a:solidFill>
                <a:latin typeface="Lato"/>
                <a:ea typeface="Lato"/>
                <a:cs typeface="Lato"/>
                <a:sym typeface="Lato"/>
              </a:rPr>
              <a:t>Absent code</a:t>
            </a:r>
            <a:r>
              <a:rPr lang="en" sz="1000">
                <a:solidFill>
                  <a:srgbClr val="CC0000"/>
                </a:solidFill>
                <a:latin typeface="Lato"/>
                <a:ea typeface="Lato"/>
                <a:cs typeface="Lato"/>
                <a:sym typeface="Lato"/>
              </a:rPr>
              <a:t> </a:t>
            </a:r>
            <a:r>
              <a:rPr lang="en" sz="1000" b="1">
                <a:solidFill>
                  <a:srgbClr val="CC0000"/>
                </a:solidFill>
                <a:latin typeface="Lato"/>
                <a:ea typeface="Lato"/>
                <a:cs typeface="Lato"/>
                <a:sym typeface="Lato"/>
              </a:rPr>
              <a:t>’6 ‘-</a:t>
            </a:r>
            <a:r>
              <a:rPr lang="en" sz="1000">
                <a:solidFill>
                  <a:srgbClr val="CC0000"/>
                </a:solidFill>
                <a:latin typeface="Lato"/>
                <a:ea typeface="Lato"/>
                <a:cs typeface="Lato"/>
                <a:sym typeface="Lato"/>
              </a:rPr>
              <a:t> Early Out</a:t>
            </a:r>
            <a:endParaRPr sz="1000">
              <a:solidFill>
                <a:srgbClr val="CC0000"/>
              </a:solidFill>
              <a:latin typeface="Lato"/>
              <a:ea typeface="Lato"/>
              <a:cs typeface="Lato"/>
              <a:sym typeface="Lato"/>
            </a:endParaRPr>
          </a:p>
        </p:txBody>
      </p:sp>
      <p:sp>
        <p:nvSpPr>
          <p:cNvPr id="240" name="Google Shape;240;p26"/>
          <p:cNvSpPr/>
          <p:nvPr/>
        </p:nvSpPr>
        <p:spPr>
          <a:xfrm>
            <a:off x="6824404" y="1104496"/>
            <a:ext cx="243600" cy="899100"/>
          </a:xfrm>
          <a:prstGeom prst="rightBrace">
            <a:avLst>
              <a:gd name="adj1" fmla="val 8333"/>
              <a:gd name="adj2" fmla="val 5000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6824404" y="2040846"/>
            <a:ext cx="243600" cy="12357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6824404" y="3313947"/>
            <a:ext cx="243600" cy="249000"/>
          </a:xfrm>
          <a:prstGeom prst="rightBrace">
            <a:avLst>
              <a:gd name="adj1" fmla="val 8333"/>
              <a:gd name="adj2" fmla="val 5000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26"/>
          <p:cNvPicPr preferRelativeResize="0"/>
          <p:nvPr/>
        </p:nvPicPr>
        <p:blipFill>
          <a:blip r:embed="rId4">
            <a:alphaModFix/>
          </a:blip>
          <a:stretch>
            <a:fillRect/>
          </a:stretch>
        </p:blipFill>
        <p:spPr>
          <a:xfrm>
            <a:off x="7427614" y="3203831"/>
            <a:ext cx="817194" cy="877270"/>
          </a:xfrm>
          <a:prstGeom prst="rect">
            <a:avLst/>
          </a:prstGeom>
          <a:noFill/>
          <a:ln>
            <a:noFill/>
          </a:ln>
          <a:effectLst>
            <a:outerShdw dist="28575" dir="6420000" algn="bl" rotWithShape="0">
              <a:srgbClr val="FFFFFF">
                <a:alpha val="63000"/>
              </a:srgbClr>
            </a:outerShdw>
          </a:effectLst>
        </p:spPr>
      </p:pic>
      <p:grpSp>
        <p:nvGrpSpPr>
          <p:cNvPr id="244" name="Google Shape;244;p26"/>
          <p:cNvGrpSpPr/>
          <p:nvPr/>
        </p:nvGrpSpPr>
        <p:grpSpPr>
          <a:xfrm>
            <a:off x="7294385" y="2241622"/>
            <a:ext cx="1034795" cy="640271"/>
            <a:chOff x="7226463" y="2321750"/>
            <a:chExt cx="910030" cy="563073"/>
          </a:xfrm>
        </p:grpSpPr>
        <p:pic>
          <p:nvPicPr>
            <p:cNvPr id="245" name="Google Shape;245;p26"/>
            <p:cNvPicPr preferRelativeResize="0"/>
            <p:nvPr/>
          </p:nvPicPr>
          <p:blipFill rotWithShape="1">
            <a:blip r:embed="rId5">
              <a:alphaModFix/>
            </a:blip>
            <a:srcRect t="37091"/>
            <a:stretch/>
          </p:blipFill>
          <p:spPr>
            <a:xfrm>
              <a:off x="7226463" y="2321750"/>
              <a:ext cx="910030" cy="563073"/>
            </a:xfrm>
            <a:prstGeom prst="rect">
              <a:avLst/>
            </a:prstGeom>
            <a:noFill/>
            <a:ln>
              <a:noFill/>
            </a:ln>
            <a:effectLst>
              <a:outerShdw dist="28575" dir="1200000" algn="bl" rotWithShape="0">
                <a:srgbClr val="FFFFFF">
                  <a:alpha val="58999"/>
                </a:srgbClr>
              </a:outerShdw>
            </a:effectLst>
          </p:spPr>
        </p:pic>
        <p:cxnSp>
          <p:nvCxnSpPr>
            <p:cNvPr id="246" name="Google Shape;246;p26"/>
            <p:cNvCxnSpPr/>
            <p:nvPr/>
          </p:nvCxnSpPr>
          <p:spPr>
            <a:xfrm>
              <a:off x="7501450" y="2343150"/>
              <a:ext cx="377700" cy="0"/>
            </a:xfrm>
            <a:prstGeom prst="straightConnector1">
              <a:avLst/>
            </a:prstGeom>
            <a:noFill/>
            <a:ln w="28575" cap="flat" cmpd="sng">
              <a:solidFill>
                <a:srgbClr val="000000"/>
              </a:solidFill>
              <a:prstDash val="solid"/>
              <a:round/>
              <a:headEnd type="none" w="med" len="med"/>
              <a:tailEnd type="none" w="med" len="med"/>
            </a:ln>
            <a:effectLst>
              <a:outerShdw dist="28575" dir="1200000" algn="bl" rotWithShape="0">
                <a:srgbClr val="FFFFFF">
                  <a:alpha val="58999"/>
                </a:srgbClr>
              </a:outerShdw>
            </a:effectLst>
          </p:spPr>
        </p:cxnSp>
      </p:grpSp>
      <p:pic>
        <p:nvPicPr>
          <p:cNvPr id="247" name="Google Shape;247;p26"/>
          <p:cNvPicPr preferRelativeResize="0"/>
          <p:nvPr/>
        </p:nvPicPr>
        <p:blipFill>
          <a:blip r:embed="rId6">
            <a:alphaModFix/>
          </a:blip>
          <a:stretch>
            <a:fillRect/>
          </a:stretch>
        </p:blipFill>
        <p:spPr>
          <a:xfrm>
            <a:off x="7334009" y="980470"/>
            <a:ext cx="955410" cy="955462"/>
          </a:xfrm>
          <a:prstGeom prst="rect">
            <a:avLst/>
          </a:prstGeom>
          <a:noFill/>
          <a:ln>
            <a:noFill/>
          </a:ln>
          <a:effectLst>
            <a:outerShdw dist="28575" dir="3300000" algn="bl" rotWithShape="0">
              <a:srgbClr val="FFFFFF">
                <a:alpha val="67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p:cNvPicPr preferRelativeResize="0"/>
          <p:nvPr/>
        </p:nvPicPr>
        <p:blipFill>
          <a:blip r:embed="rId3">
            <a:alphaModFix/>
          </a:blip>
          <a:stretch>
            <a:fillRect/>
          </a:stretch>
        </p:blipFill>
        <p:spPr>
          <a:xfrm>
            <a:off x="889725" y="81350"/>
            <a:ext cx="7258052"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3">
            <a:alphaModFix/>
          </a:blip>
          <a:srcRect l="2544" t="30161" r="2515" b="3797"/>
          <a:stretch/>
        </p:blipFill>
        <p:spPr>
          <a:xfrm>
            <a:off x="2968600" y="1336989"/>
            <a:ext cx="5944150" cy="3195278"/>
          </a:xfrm>
          <a:prstGeom prst="rect">
            <a:avLst/>
          </a:prstGeom>
          <a:noFill/>
          <a:ln>
            <a:noFill/>
          </a:ln>
        </p:spPr>
      </p:pic>
      <p:sp>
        <p:nvSpPr>
          <p:cNvPr id="258" name="Google Shape;258;p28"/>
          <p:cNvSpPr txBox="1"/>
          <p:nvPr/>
        </p:nvSpPr>
        <p:spPr>
          <a:xfrm>
            <a:off x="389138" y="1188825"/>
            <a:ext cx="2513700" cy="3146700"/>
          </a:xfrm>
          <a:prstGeom prst="rect">
            <a:avLst/>
          </a:prstGeom>
          <a:noFill/>
          <a:ln>
            <a:noFill/>
          </a:ln>
        </p:spPr>
        <p:txBody>
          <a:bodyPr spcFirstLastPara="1" wrap="square" lIns="75575" tIns="75575" rIns="75575" bIns="75575" anchor="t" anchorCtr="0">
            <a:noAutofit/>
          </a:bodyPr>
          <a:lstStyle/>
          <a:p>
            <a:pPr marL="91440" lvl="0" indent="0" algn="l" rtl="0">
              <a:spcBef>
                <a:spcPts val="0"/>
              </a:spcBef>
              <a:spcAft>
                <a:spcPts val="0"/>
              </a:spcAft>
              <a:buNone/>
            </a:pPr>
            <a:endParaRPr sz="1100">
              <a:solidFill>
                <a:schemeClr val="dk1"/>
              </a:solidFill>
              <a:latin typeface="Lato"/>
              <a:ea typeface="Lato"/>
              <a:cs typeface="Lato"/>
              <a:sym typeface="Lato"/>
            </a:endParaRPr>
          </a:p>
          <a:p>
            <a:pPr marL="91440" lvl="0" indent="0" algn="l" rtl="0">
              <a:spcBef>
                <a:spcPts val="0"/>
              </a:spcBef>
              <a:spcAft>
                <a:spcPts val="0"/>
              </a:spcAft>
              <a:buNone/>
            </a:pPr>
            <a:endParaRPr sz="1100">
              <a:solidFill>
                <a:schemeClr val="dk1"/>
              </a:solidFill>
              <a:latin typeface="Lato"/>
              <a:ea typeface="Lato"/>
              <a:cs typeface="Lato"/>
              <a:sym typeface="Lato"/>
            </a:endParaRPr>
          </a:p>
          <a:p>
            <a:pPr marL="91440" lvl="0" indent="0" algn="l" rtl="0">
              <a:spcBef>
                <a:spcPts val="0"/>
              </a:spcBef>
              <a:spcAft>
                <a:spcPts val="0"/>
              </a:spcAft>
              <a:buNone/>
            </a:pPr>
            <a:r>
              <a:rPr lang="en" sz="1100">
                <a:solidFill>
                  <a:schemeClr val="dk1"/>
                </a:solidFill>
                <a:latin typeface="Lato"/>
                <a:ea typeface="Lato"/>
                <a:cs typeface="Lato"/>
                <a:sym typeface="Lato"/>
              </a:rPr>
              <a:t>Truancy Hunter quick reference guide available on the Intranet under Student Services&gt;SARB</a:t>
            </a:r>
            <a:endParaRPr sz="1100">
              <a:solidFill>
                <a:schemeClr val="dk1"/>
              </a:solidFill>
              <a:latin typeface="Lato"/>
              <a:ea typeface="Lato"/>
              <a:cs typeface="Lato"/>
              <a:sym typeface="Lato"/>
            </a:endParaRPr>
          </a:p>
          <a:p>
            <a:pPr marL="91440" lvl="0" indent="0" algn="l" rtl="0">
              <a:spcBef>
                <a:spcPts val="0"/>
              </a:spcBef>
              <a:spcAft>
                <a:spcPts val="0"/>
              </a:spcAft>
              <a:buNone/>
            </a:pPr>
            <a:r>
              <a:rPr lang="en" sz="1100" u="sng">
                <a:solidFill>
                  <a:schemeClr val="hlink"/>
                </a:solidFill>
                <a:hlinkClick r:id="rId4"/>
              </a:rPr>
              <a:t>https://intranet.iusd.org/studentserv/documents/th_start-1.pdf</a:t>
            </a:r>
            <a:endParaRPr sz="1100">
              <a:solidFill>
                <a:schemeClr val="dk1"/>
              </a:solidFill>
              <a:latin typeface="Lato"/>
              <a:ea typeface="Lato"/>
              <a:cs typeface="Lato"/>
              <a:sym typeface="Lato"/>
            </a:endParaRPr>
          </a:p>
          <a:p>
            <a:pPr marL="91440" lvl="0" indent="0" algn="l" rtl="0">
              <a:spcBef>
                <a:spcPts val="0"/>
              </a:spcBef>
              <a:spcAft>
                <a:spcPts val="0"/>
              </a:spcAft>
              <a:buNone/>
            </a:pPr>
            <a:endParaRPr sz="1100">
              <a:solidFill>
                <a:schemeClr val="dk1"/>
              </a:solidFill>
              <a:latin typeface="Lato"/>
              <a:ea typeface="Lato"/>
              <a:cs typeface="Lato"/>
              <a:sym typeface="Lato"/>
            </a:endParaRPr>
          </a:p>
          <a:p>
            <a:pPr marL="91440" lvl="0" indent="0" algn="l" rtl="0">
              <a:spcBef>
                <a:spcPts val="0"/>
              </a:spcBef>
              <a:spcAft>
                <a:spcPts val="0"/>
              </a:spcAft>
              <a:buNone/>
            </a:pPr>
            <a:r>
              <a:rPr lang="en" sz="1100">
                <a:solidFill>
                  <a:schemeClr val="dk1"/>
                </a:solidFill>
                <a:latin typeface="Lato"/>
                <a:ea typeface="Lato"/>
                <a:cs typeface="Lato"/>
                <a:sym typeface="Lato"/>
              </a:rPr>
              <a:t>Truancy Hunter tutorial videos are available on your dashboard after you login, including: </a:t>
            </a:r>
            <a:endParaRPr sz="1100">
              <a:solidFill>
                <a:schemeClr val="dk1"/>
              </a:solidFill>
              <a:latin typeface="Lato"/>
              <a:ea typeface="Lato"/>
              <a:cs typeface="Lato"/>
              <a:sym typeface="Lato"/>
            </a:endParaRPr>
          </a:p>
          <a:p>
            <a:pPr marL="457200" lvl="0" indent="-298450" algn="l" rtl="0">
              <a:spcBef>
                <a:spcPts val="600"/>
              </a:spcBef>
              <a:spcAft>
                <a:spcPts val="0"/>
              </a:spcAft>
              <a:buClr>
                <a:schemeClr val="dk1"/>
              </a:buClr>
              <a:buSzPts val="1100"/>
              <a:buFont typeface="Lato"/>
              <a:buChar char="▷"/>
            </a:pPr>
            <a:r>
              <a:rPr lang="en" sz="1100">
                <a:solidFill>
                  <a:schemeClr val="dk1"/>
                </a:solidFill>
                <a:latin typeface="Lato"/>
                <a:ea typeface="Lato"/>
                <a:cs typeface="Lato"/>
                <a:sym typeface="Lato"/>
              </a:rPr>
              <a:t>approving/printing letters</a:t>
            </a:r>
            <a:endParaRPr sz="110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undoing approvals or printing</a:t>
            </a:r>
            <a:endParaRPr sz="110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sorting/filtering students</a:t>
            </a:r>
            <a:endParaRPr sz="1100">
              <a:solidFill>
                <a:schemeClr val="dk1"/>
              </a:solidFill>
              <a:latin typeface="Lato"/>
              <a:ea typeface="Lato"/>
              <a:cs typeface="Lato"/>
              <a:sym typeface="Lato"/>
            </a:endParaRPr>
          </a:p>
          <a:p>
            <a:pPr marL="0" lvl="0" indent="0" algn="l" rtl="0">
              <a:spcBef>
                <a:spcPts val="600"/>
              </a:spcBef>
              <a:spcAft>
                <a:spcPts val="0"/>
              </a:spcAft>
              <a:buNone/>
            </a:pPr>
            <a:r>
              <a:rPr lang="en" sz="1100">
                <a:solidFill>
                  <a:schemeClr val="dk1"/>
                </a:solidFill>
                <a:latin typeface="Lato"/>
                <a:ea typeface="Lato"/>
                <a:cs typeface="Lato"/>
                <a:sym typeface="Lato"/>
              </a:rPr>
              <a:t/>
            </a:r>
            <a:br>
              <a:rPr lang="en" sz="1100">
                <a:solidFill>
                  <a:schemeClr val="dk1"/>
                </a:solidFill>
                <a:latin typeface="Lato"/>
                <a:ea typeface="Lato"/>
                <a:cs typeface="Lato"/>
                <a:sym typeface="Lato"/>
              </a:rPr>
            </a:br>
            <a:r>
              <a:rPr lang="en" sz="1100">
                <a:solidFill>
                  <a:schemeClr val="dk1"/>
                </a:solidFill>
                <a:latin typeface="Lato"/>
                <a:ea typeface="Lato"/>
                <a:cs typeface="Lato"/>
                <a:sym typeface="Lato"/>
              </a:rPr>
              <a:t>Search feature &gt; “Forgiven” incidents</a:t>
            </a:r>
            <a:endParaRPr sz="1100">
              <a:solidFill>
                <a:schemeClr val="dk1"/>
              </a:solidFill>
              <a:latin typeface="Lato"/>
              <a:ea typeface="Lato"/>
              <a:cs typeface="Lato"/>
              <a:sym typeface="Lato"/>
            </a:endParaRPr>
          </a:p>
          <a:p>
            <a:pPr marL="0" lvl="0" indent="0" algn="l" rtl="0">
              <a:spcBef>
                <a:spcPts val="600"/>
              </a:spcBef>
              <a:spcAft>
                <a:spcPts val="0"/>
              </a:spcAft>
              <a:buNone/>
            </a:pPr>
            <a:endParaRPr sz="1100">
              <a:solidFill>
                <a:schemeClr val="dk1"/>
              </a:solidFill>
              <a:latin typeface="Lato"/>
              <a:ea typeface="Lato"/>
              <a:cs typeface="Lato"/>
              <a:sym typeface="Lato"/>
            </a:endParaRPr>
          </a:p>
          <a:p>
            <a:pPr marL="0" lvl="0" indent="0" algn="l" rtl="0">
              <a:spcBef>
                <a:spcPts val="600"/>
              </a:spcBef>
              <a:spcAft>
                <a:spcPts val="0"/>
              </a:spcAft>
              <a:buNone/>
            </a:pPr>
            <a:endParaRPr sz="1100">
              <a:solidFill>
                <a:schemeClr val="dk1"/>
              </a:solidFill>
              <a:latin typeface="Lato"/>
              <a:ea typeface="Lato"/>
              <a:cs typeface="Lato"/>
              <a:sym typeface="Lato"/>
            </a:endParaRPr>
          </a:p>
          <a:p>
            <a:pPr marL="457200" lvl="0" indent="0" algn="l" rtl="0">
              <a:spcBef>
                <a:spcPts val="600"/>
              </a:spcBef>
              <a:spcAft>
                <a:spcPts val="0"/>
              </a:spcAft>
              <a:buNone/>
            </a:pPr>
            <a:endParaRPr sz="1100">
              <a:solidFill>
                <a:srgbClr val="9E9E9E"/>
              </a:solidFill>
              <a:latin typeface="Lato"/>
              <a:ea typeface="Lato"/>
              <a:cs typeface="Lato"/>
              <a:sym typeface="Lato"/>
            </a:endParaRPr>
          </a:p>
          <a:p>
            <a:pPr marL="0" lvl="0" indent="0" algn="l" rtl="0">
              <a:spcBef>
                <a:spcPts val="0"/>
              </a:spcBef>
              <a:spcAft>
                <a:spcPts val="0"/>
              </a:spcAft>
              <a:buNone/>
            </a:pPr>
            <a:endParaRPr sz="1100">
              <a:solidFill>
                <a:srgbClr val="0B5394"/>
              </a:solidFill>
              <a:latin typeface="Lato"/>
              <a:ea typeface="Lato"/>
              <a:cs typeface="Lato"/>
              <a:sym typeface="Lato"/>
            </a:endParaRPr>
          </a:p>
          <a:p>
            <a:pPr marL="0" lvl="0" indent="0" algn="l" rtl="0">
              <a:spcBef>
                <a:spcPts val="0"/>
              </a:spcBef>
              <a:spcAft>
                <a:spcPts val="0"/>
              </a:spcAft>
              <a:buNone/>
            </a:pPr>
            <a:endParaRPr sz="1100">
              <a:solidFill>
                <a:srgbClr val="0B5394"/>
              </a:solidFill>
              <a:latin typeface="Lato"/>
              <a:ea typeface="Lato"/>
              <a:cs typeface="Lato"/>
              <a:sym typeface="Lato"/>
            </a:endParaRPr>
          </a:p>
        </p:txBody>
      </p:sp>
      <p:cxnSp>
        <p:nvCxnSpPr>
          <p:cNvPr id="259" name="Google Shape;259;p28"/>
          <p:cNvCxnSpPr/>
          <p:nvPr/>
        </p:nvCxnSpPr>
        <p:spPr>
          <a:xfrm>
            <a:off x="389150" y="1815100"/>
            <a:ext cx="0" cy="2256000"/>
          </a:xfrm>
          <a:prstGeom prst="straightConnector1">
            <a:avLst/>
          </a:prstGeom>
          <a:noFill/>
          <a:ln w="19050" cap="flat" cmpd="sng">
            <a:solidFill>
              <a:schemeClr val="accent4"/>
            </a:solidFill>
            <a:prstDash val="dot"/>
            <a:round/>
            <a:headEnd type="none" w="med" len="med"/>
            <a:tailEnd type="none" w="med" len="med"/>
          </a:ln>
        </p:spPr>
      </p:cxnSp>
      <p:sp>
        <p:nvSpPr>
          <p:cNvPr id="260" name="Google Shape;260;p28"/>
          <p:cNvSpPr txBox="1"/>
          <p:nvPr/>
        </p:nvSpPr>
        <p:spPr>
          <a:xfrm>
            <a:off x="285400" y="228375"/>
            <a:ext cx="8619900" cy="834000"/>
          </a:xfrm>
          <a:prstGeom prst="rect">
            <a:avLst/>
          </a:prstGeom>
          <a:noFill/>
          <a:ln>
            <a:noFill/>
          </a:ln>
        </p:spPr>
        <p:txBody>
          <a:bodyPr spcFirstLastPara="1" wrap="square" lIns="91425" tIns="91425" rIns="91425" bIns="91425" anchor="t" anchorCtr="0">
            <a:noAutofit/>
          </a:bodyPr>
          <a:lstStyle/>
          <a:p>
            <a:pPr marL="91440" lvl="0" indent="0" algn="ctr" rtl="0">
              <a:spcBef>
                <a:spcPts val="0"/>
              </a:spcBef>
              <a:spcAft>
                <a:spcPts val="0"/>
              </a:spcAft>
              <a:buNone/>
            </a:pPr>
            <a:r>
              <a:rPr lang="en" sz="4000">
                <a:solidFill>
                  <a:schemeClr val="accent6"/>
                </a:solidFill>
                <a:latin typeface="Raleway"/>
                <a:ea typeface="Raleway"/>
                <a:cs typeface="Raleway"/>
                <a:sym typeface="Raleway"/>
              </a:rPr>
              <a:t>Truancy Hunter</a:t>
            </a:r>
            <a:endParaRPr sz="4000">
              <a:solidFill>
                <a:schemeClr val="accent6"/>
              </a:solidFill>
              <a:latin typeface="Raleway"/>
              <a:ea typeface="Raleway"/>
              <a:cs typeface="Raleway"/>
              <a:sym typeface="Raleway"/>
            </a:endParaRPr>
          </a:p>
          <a:p>
            <a:pPr marL="0" lvl="0" indent="0" algn="ctr" rtl="0">
              <a:spcBef>
                <a:spcPts val="0"/>
              </a:spcBef>
              <a:spcAft>
                <a:spcPts val="0"/>
              </a:spcAft>
              <a:buNone/>
            </a:pPr>
            <a:endParaRPr sz="4000">
              <a:latin typeface="Raleway"/>
              <a:ea typeface="Raleway"/>
              <a:cs typeface="Raleway"/>
              <a:sym typeface="Raleway"/>
            </a:endParaRPr>
          </a:p>
        </p:txBody>
      </p:sp>
      <p:sp>
        <p:nvSpPr>
          <p:cNvPr id="261" name="Google Shape;261;p28"/>
          <p:cNvSpPr/>
          <p:nvPr/>
        </p:nvSpPr>
        <p:spPr>
          <a:xfrm>
            <a:off x="323386" y="180215"/>
            <a:ext cx="8545500" cy="10086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262" name="Google Shape;262;p28"/>
          <p:cNvSpPr/>
          <p:nvPr/>
        </p:nvSpPr>
        <p:spPr>
          <a:xfrm rot="2163768">
            <a:off x="708432" y="807638"/>
            <a:ext cx="570777" cy="570777"/>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263" name="Google Shape;263;p28"/>
          <p:cNvSpPr txBox="1">
            <a:spLocks noGrp="1"/>
          </p:cNvSpPr>
          <p:nvPr>
            <p:ph type="title"/>
          </p:nvPr>
        </p:nvSpPr>
        <p:spPr>
          <a:xfrm>
            <a:off x="457175" y="864953"/>
            <a:ext cx="8368200" cy="23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FFFFFF"/>
                </a:solidFill>
              </a:rPr>
              <a:t>Truancy Hunter</a:t>
            </a:r>
            <a:endParaRPr sz="3600">
              <a:solidFill>
                <a:schemeClr val="dk2"/>
              </a:solidFill>
              <a:latin typeface="Raleway"/>
              <a:ea typeface="Raleway"/>
              <a:cs typeface="Raleway"/>
              <a:sym typeface="Raleway"/>
            </a:endParaRPr>
          </a:p>
        </p:txBody>
      </p:sp>
      <p:sp>
        <p:nvSpPr>
          <p:cNvPr id="264" name="Google Shape;264;p28"/>
          <p:cNvSpPr/>
          <p:nvPr/>
        </p:nvSpPr>
        <p:spPr>
          <a:xfrm flipH="1">
            <a:off x="347900" y="1719100"/>
            <a:ext cx="82500" cy="8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flipH="1">
            <a:off x="347900" y="2823725"/>
            <a:ext cx="82500" cy="8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flipH="1">
            <a:off x="347900" y="4045400"/>
            <a:ext cx="82500" cy="8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0"/>
        <p:cNvGrpSpPr/>
        <p:nvPr/>
      </p:nvGrpSpPr>
      <p:grpSpPr>
        <a:xfrm>
          <a:off x="0" y="0"/>
          <a:ext cx="0" cy="0"/>
          <a:chOff x="0" y="0"/>
          <a:chExt cx="0" cy="0"/>
        </a:xfrm>
      </p:grpSpPr>
      <p:pic>
        <p:nvPicPr>
          <p:cNvPr id="271" name="Google Shape;271;p29"/>
          <p:cNvPicPr preferRelativeResize="0"/>
          <p:nvPr/>
        </p:nvPicPr>
        <p:blipFill rotWithShape="1">
          <a:blip r:embed="rId3">
            <a:alphaModFix/>
          </a:blip>
          <a:srcRect l="5978" t="4007" r="5580" b="11439"/>
          <a:stretch/>
        </p:blipFill>
        <p:spPr>
          <a:xfrm>
            <a:off x="1266825" y="892150"/>
            <a:ext cx="3094199" cy="3825894"/>
          </a:xfrm>
          <a:prstGeom prst="rect">
            <a:avLst/>
          </a:prstGeom>
          <a:noFill/>
          <a:ln w="19050" cap="flat" cmpd="sng">
            <a:solidFill>
              <a:srgbClr val="EFEFEF"/>
            </a:solidFill>
            <a:prstDash val="solid"/>
            <a:round/>
            <a:headEnd type="none" w="sm" len="sm"/>
            <a:tailEnd type="none" w="sm" len="sm"/>
          </a:ln>
        </p:spPr>
      </p:pic>
      <p:pic>
        <p:nvPicPr>
          <p:cNvPr id="272" name="Google Shape;272;p29"/>
          <p:cNvPicPr preferRelativeResize="0"/>
          <p:nvPr/>
        </p:nvPicPr>
        <p:blipFill rotWithShape="1">
          <a:blip r:embed="rId4">
            <a:alphaModFix/>
          </a:blip>
          <a:srcRect l="6506" t="4419" r="6393" b="9595"/>
          <a:stretch/>
        </p:blipFill>
        <p:spPr>
          <a:xfrm>
            <a:off x="5288850" y="890350"/>
            <a:ext cx="2995760" cy="3825902"/>
          </a:xfrm>
          <a:prstGeom prst="rect">
            <a:avLst/>
          </a:prstGeom>
          <a:noFill/>
          <a:ln w="19050" cap="flat" cmpd="sng">
            <a:solidFill>
              <a:srgbClr val="EFEFEF"/>
            </a:solidFill>
            <a:prstDash val="solid"/>
            <a:round/>
            <a:headEnd type="none" w="sm" len="sm"/>
            <a:tailEnd type="none" w="sm" len="sm"/>
          </a:ln>
        </p:spPr>
      </p:pic>
      <p:sp>
        <p:nvSpPr>
          <p:cNvPr id="273" name="Google Shape;273;p29"/>
          <p:cNvSpPr txBox="1"/>
          <p:nvPr/>
        </p:nvSpPr>
        <p:spPr>
          <a:xfrm>
            <a:off x="376600" y="135050"/>
            <a:ext cx="8279700" cy="49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accent6"/>
                </a:solidFill>
                <a:latin typeface="Raleway"/>
                <a:ea typeface="Raleway"/>
                <a:cs typeface="Raleway"/>
                <a:sym typeface="Raleway"/>
              </a:rPr>
              <a:t>SARB Letters</a:t>
            </a:r>
            <a:endParaRPr sz="3600">
              <a:solidFill>
                <a:schemeClr val="accent6"/>
              </a:solidFill>
              <a:latin typeface="Raleway"/>
              <a:ea typeface="Raleway"/>
              <a:cs typeface="Raleway"/>
              <a:sym typeface="Raleway"/>
            </a:endParaRPr>
          </a:p>
        </p:txBody>
      </p:sp>
      <p:sp>
        <p:nvSpPr>
          <p:cNvPr id="274" name="Google Shape;274;p29"/>
          <p:cNvSpPr/>
          <p:nvPr/>
        </p:nvSpPr>
        <p:spPr>
          <a:xfrm>
            <a:off x="1360000" y="1994925"/>
            <a:ext cx="2201700" cy="187200"/>
          </a:xfrm>
          <a:prstGeom prst="rect">
            <a:avLst/>
          </a:prstGeom>
          <a:noFill/>
          <a:ln w="19050" cap="flat" cmpd="sng">
            <a:solidFill>
              <a:srgbClr val="51C3C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198700" y="1760775"/>
            <a:ext cx="974100" cy="655500"/>
          </a:xfrm>
          <a:prstGeom prst="homePlate">
            <a:avLst>
              <a:gd name="adj" fmla="val 50000"/>
            </a:avLst>
          </a:prstGeom>
          <a:solidFill>
            <a:srgbClr val="33CCCC"/>
          </a:solidFill>
          <a:ln w="9525" cap="flat" cmpd="sng">
            <a:solidFill>
              <a:srgbClr val="51C3C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txBox="1"/>
          <p:nvPr/>
        </p:nvSpPr>
        <p:spPr>
          <a:xfrm>
            <a:off x="198700" y="1760775"/>
            <a:ext cx="998400" cy="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Lato"/>
                <a:ea typeface="Lato"/>
                <a:cs typeface="Lato"/>
                <a:sym typeface="Lato"/>
              </a:rPr>
              <a:t>Includes incident dates</a:t>
            </a:r>
            <a:endParaRPr sz="1100">
              <a:solidFill>
                <a:srgbClr val="FFFFFF"/>
              </a:solidFill>
              <a:latin typeface="Lato"/>
              <a:ea typeface="Lato"/>
              <a:cs typeface="Lato"/>
              <a:sym typeface="Lato"/>
            </a:endParaRPr>
          </a:p>
        </p:txBody>
      </p:sp>
      <p:cxnSp>
        <p:nvCxnSpPr>
          <p:cNvPr id="277" name="Google Shape;277;p29"/>
          <p:cNvCxnSpPr/>
          <p:nvPr/>
        </p:nvCxnSpPr>
        <p:spPr>
          <a:xfrm>
            <a:off x="4822750" y="1230800"/>
            <a:ext cx="0" cy="3164700"/>
          </a:xfrm>
          <a:prstGeom prst="straightConnector1">
            <a:avLst/>
          </a:prstGeom>
          <a:noFill/>
          <a:ln w="19050" cap="flat" cmpd="sng">
            <a:solidFill>
              <a:schemeClr val="accent1"/>
            </a:solidFill>
            <a:prstDash val="dot"/>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
        <p:cNvGrpSpPr/>
        <p:nvPr/>
      </p:nvGrpSpPr>
      <p:grpSpPr>
        <a:xfrm>
          <a:off x="0" y="0"/>
          <a:ext cx="0" cy="0"/>
          <a:chOff x="0" y="0"/>
          <a:chExt cx="0" cy="0"/>
        </a:xfrm>
      </p:grpSpPr>
      <p:pic>
        <p:nvPicPr>
          <p:cNvPr id="282" name="Google Shape;282;p30"/>
          <p:cNvPicPr preferRelativeResize="0"/>
          <p:nvPr/>
        </p:nvPicPr>
        <p:blipFill rotWithShape="1">
          <a:blip r:embed="rId3">
            <a:alphaModFix/>
          </a:blip>
          <a:srcRect t="12112" b="12795"/>
          <a:stretch/>
        </p:blipFill>
        <p:spPr>
          <a:xfrm>
            <a:off x="120575" y="148575"/>
            <a:ext cx="5074726" cy="4797600"/>
          </a:xfrm>
          <a:prstGeom prst="rect">
            <a:avLst/>
          </a:prstGeom>
          <a:noFill/>
          <a:ln>
            <a:noFill/>
          </a:ln>
        </p:spPr>
      </p:pic>
      <p:sp>
        <p:nvSpPr>
          <p:cNvPr id="283" name="Google Shape;283;p30"/>
          <p:cNvSpPr txBox="1"/>
          <p:nvPr/>
        </p:nvSpPr>
        <p:spPr>
          <a:xfrm>
            <a:off x="5417325" y="327825"/>
            <a:ext cx="3559800" cy="443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6"/>
                </a:solidFill>
                <a:latin typeface="Raleway"/>
                <a:ea typeface="Raleway"/>
                <a:cs typeface="Raleway"/>
                <a:sym typeface="Raleway"/>
              </a:rPr>
              <a:t>TRUANCY HUNTER</a:t>
            </a:r>
            <a:endParaRPr sz="2400">
              <a:solidFill>
                <a:schemeClr val="accent6"/>
              </a:solidFill>
              <a:latin typeface="Raleway"/>
              <a:ea typeface="Raleway"/>
              <a:cs typeface="Raleway"/>
              <a:sym typeface="Raleway"/>
            </a:endParaRPr>
          </a:p>
          <a:p>
            <a:pPr marL="0" lvl="0" indent="0" algn="ctr" rtl="0">
              <a:spcBef>
                <a:spcPts val="0"/>
              </a:spcBef>
              <a:spcAft>
                <a:spcPts val="0"/>
              </a:spcAft>
              <a:buNone/>
            </a:pPr>
            <a:r>
              <a:rPr lang="en" sz="2400">
                <a:solidFill>
                  <a:schemeClr val="accent6"/>
                </a:solidFill>
                <a:latin typeface="Raleway"/>
                <a:ea typeface="Raleway"/>
                <a:cs typeface="Raleway"/>
                <a:sym typeface="Raleway"/>
              </a:rPr>
              <a:t>Guidesheet</a:t>
            </a:r>
            <a:endParaRPr sz="2400">
              <a:solidFill>
                <a:schemeClr val="accent6"/>
              </a:solidFill>
              <a:latin typeface="Raleway"/>
              <a:ea typeface="Raleway"/>
              <a:cs typeface="Raleway"/>
              <a:sym typeface="Raleway"/>
            </a:endParaRPr>
          </a:p>
          <a:p>
            <a:pPr marL="0" lvl="0" indent="0" algn="ctr" rtl="0">
              <a:spcBef>
                <a:spcPts val="0"/>
              </a:spcBef>
              <a:spcAft>
                <a:spcPts val="0"/>
              </a:spcAft>
              <a:buNone/>
            </a:pPr>
            <a:endParaRPr sz="2400">
              <a:solidFill>
                <a:schemeClr val="accent6"/>
              </a:solidFill>
              <a:latin typeface="Raleway"/>
              <a:ea typeface="Raleway"/>
              <a:cs typeface="Raleway"/>
              <a:sym typeface="Raleway"/>
            </a:endParaRPr>
          </a:p>
          <a:p>
            <a:pPr marL="457200" lvl="0" indent="-355600" algn="l" rtl="0">
              <a:spcBef>
                <a:spcPts val="600"/>
              </a:spcBef>
              <a:spcAft>
                <a:spcPts val="0"/>
              </a:spcAft>
              <a:buClr>
                <a:schemeClr val="accent6"/>
              </a:buClr>
              <a:buSzPts val="2000"/>
              <a:buFont typeface="Lato"/>
              <a:buChar char="▷"/>
            </a:pPr>
            <a:r>
              <a:rPr lang="en" sz="2000">
                <a:solidFill>
                  <a:schemeClr val="dk1"/>
                </a:solidFill>
                <a:latin typeface="Lato"/>
                <a:ea typeface="Lato"/>
                <a:cs typeface="Lato"/>
                <a:sym typeface="Lato"/>
              </a:rPr>
              <a:t>Absences/tardies are tallied by each day not by class periods</a:t>
            </a:r>
            <a:br>
              <a:rPr lang="en" sz="2000">
                <a:solidFill>
                  <a:schemeClr val="dk1"/>
                </a:solidFill>
                <a:latin typeface="Lato"/>
                <a:ea typeface="Lato"/>
                <a:cs typeface="Lato"/>
                <a:sym typeface="Lato"/>
              </a:rPr>
            </a:br>
            <a:endParaRPr>
              <a:solidFill>
                <a:schemeClr val="dk1"/>
              </a:solidFill>
              <a:latin typeface="Lato"/>
              <a:ea typeface="Lato"/>
              <a:cs typeface="Lato"/>
              <a:sym typeface="Lato"/>
            </a:endParaRPr>
          </a:p>
          <a:p>
            <a:pPr marL="457200" lvl="0" indent="-355600" algn="l" rtl="0">
              <a:spcBef>
                <a:spcPts val="0"/>
              </a:spcBef>
              <a:spcAft>
                <a:spcPts val="0"/>
              </a:spcAft>
              <a:buClr>
                <a:schemeClr val="accent6"/>
              </a:buClr>
              <a:buSzPts val="2000"/>
              <a:buFont typeface="Lato"/>
              <a:buChar char="▷"/>
            </a:pPr>
            <a:r>
              <a:rPr lang="en" sz="2000">
                <a:solidFill>
                  <a:schemeClr val="dk1"/>
                </a:solidFill>
                <a:latin typeface="Lato"/>
                <a:ea typeface="Lato"/>
                <a:cs typeface="Lato"/>
                <a:sym typeface="Lato"/>
              </a:rPr>
              <a:t>Consecutive unexcused absences = 1 SARB letter</a:t>
            </a:r>
            <a:br>
              <a:rPr lang="en" sz="2000">
                <a:solidFill>
                  <a:schemeClr val="dk1"/>
                </a:solidFill>
                <a:latin typeface="Lato"/>
                <a:ea typeface="Lato"/>
                <a:cs typeface="Lato"/>
                <a:sym typeface="Lato"/>
              </a:rPr>
            </a:br>
            <a:r>
              <a:rPr lang="en" sz="2000">
                <a:solidFill>
                  <a:schemeClr val="dk1"/>
                </a:solidFill>
                <a:latin typeface="Lato"/>
                <a:ea typeface="Lato"/>
                <a:cs typeface="Lato"/>
                <a:sym typeface="Lato"/>
              </a:rPr>
              <a:t>(ex. Families out ot town)</a:t>
            </a:r>
            <a:br>
              <a:rPr lang="en" sz="2000">
                <a:solidFill>
                  <a:schemeClr val="dk1"/>
                </a:solidFill>
                <a:latin typeface="Lato"/>
                <a:ea typeface="Lato"/>
                <a:cs typeface="Lato"/>
                <a:sym typeface="Lato"/>
              </a:rPr>
            </a:br>
            <a:endParaRPr>
              <a:solidFill>
                <a:schemeClr val="dk1"/>
              </a:solidFill>
              <a:latin typeface="Lato"/>
              <a:ea typeface="Lato"/>
              <a:cs typeface="Lato"/>
              <a:sym typeface="Lato"/>
            </a:endParaRPr>
          </a:p>
          <a:p>
            <a:pPr marL="457200" lvl="0" indent="0" algn="l" rtl="0">
              <a:spcBef>
                <a:spcPts val="600"/>
              </a:spcBef>
              <a:spcAft>
                <a:spcPts val="0"/>
              </a:spcAft>
              <a:buNone/>
            </a:pPr>
            <a:endParaRPr sz="2000">
              <a:solidFill>
                <a:schemeClr val="dk1"/>
              </a:solidFill>
              <a:latin typeface="Lato"/>
              <a:ea typeface="Lato"/>
              <a:cs typeface="Lato"/>
              <a:sym typeface="Lato"/>
            </a:endParaRPr>
          </a:p>
          <a:p>
            <a:pPr marL="457200" lvl="0" indent="0" algn="l" rtl="0">
              <a:spcBef>
                <a:spcPts val="600"/>
              </a:spcBef>
              <a:spcAft>
                <a:spcPts val="0"/>
              </a:spcAft>
              <a:buNone/>
            </a:pPr>
            <a:endParaRPr sz="2000">
              <a:solidFill>
                <a:schemeClr val="dk1"/>
              </a:solidFill>
              <a:latin typeface="Lato"/>
              <a:ea typeface="Lato"/>
              <a:cs typeface="Lato"/>
              <a:sym typeface="Lato"/>
            </a:endParaRPr>
          </a:p>
        </p:txBody>
      </p:sp>
      <p:sp>
        <p:nvSpPr>
          <p:cNvPr id="284" name="Google Shape;284;p30"/>
          <p:cNvSpPr/>
          <p:nvPr/>
        </p:nvSpPr>
        <p:spPr>
          <a:xfrm>
            <a:off x="6894425" y="1357850"/>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3"/>
          <p:cNvSpPr txBox="1">
            <a:spLocks noGrp="1"/>
          </p:cNvSpPr>
          <p:nvPr>
            <p:ph type="ctrTitle" idx="4294967295"/>
          </p:nvPr>
        </p:nvSpPr>
        <p:spPr>
          <a:xfrm>
            <a:off x="535025" y="821351"/>
            <a:ext cx="5561100" cy="131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a:solidFill>
                  <a:schemeClr val="accent2"/>
                </a:solidFill>
              </a:rPr>
              <a:t>Hello!</a:t>
            </a:r>
            <a:endParaRPr sz="9600">
              <a:solidFill>
                <a:schemeClr val="accent2"/>
              </a:solidFill>
            </a:endParaRPr>
          </a:p>
        </p:txBody>
      </p:sp>
      <p:sp>
        <p:nvSpPr>
          <p:cNvPr id="95" name="Google Shape;95;p13"/>
          <p:cNvSpPr txBox="1">
            <a:spLocks noGrp="1"/>
          </p:cNvSpPr>
          <p:nvPr>
            <p:ph type="subTitle" idx="4294967295"/>
          </p:nvPr>
        </p:nvSpPr>
        <p:spPr>
          <a:xfrm>
            <a:off x="611225" y="2113688"/>
            <a:ext cx="55611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4000" b="1">
                <a:solidFill>
                  <a:schemeClr val="dk2"/>
                </a:solidFill>
              </a:rPr>
              <a:t>Tammy Blakely</a:t>
            </a:r>
            <a:endParaRPr sz="4000" b="1">
              <a:solidFill>
                <a:schemeClr val="dk2"/>
              </a:solidFill>
            </a:endParaRPr>
          </a:p>
          <a:p>
            <a:pPr marL="0" lvl="0" indent="0" algn="l" rtl="0">
              <a:spcBef>
                <a:spcPts val="600"/>
              </a:spcBef>
              <a:spcAft>
                <a:spcPts val="0"/>
              </a:spcAft>
              <a:buNone/>
            </a:pPr>
            <a:endParaRPr sz="4800" b="1">
              <a:solidFill>
                <a:schemeClr val="dk2"/>
              </a:solidFill>
            </a:endParaRPr>
          </a:p>
        </p:txBody>
      </p:sp>
      <p:sp>
        <p:nvSpPr>
          <p:cNvPr id="96" name="Google Shape;96;p13"/>
          <p:cNvSpPr txBox="1">
            <a:spLocks noGrp="1"/>
          </p:cNvSpPr>
          <p:nvPr>
            <p:ph type="body" idx="4294967295"/>
          </p:nvPr>
        </p:nvSpPr>
        <p:spPr>
          <a:xfrm>
            <a:off x="648250" y="2770656"/>
            <a:ext cx="5561100" cy="199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t> C O O R D I N A T O R   O F   S T U D E N T   S E R V I C E S</a:t>
            </a:r>
            <a:endParaRPr sz="1400"/>
          </a:p>
          <a:p>
            <a:pPr marL="0" lvl="0" indent="0" algn="l" rtl="0">
              <a:spcBef>
                <a:spcPts val="600"/>
              </a:spcBef>
              <a:spcAft>
                <a:spcPts val="0"/>
              </a:spcAft>
              <a:buNone/>
            </a:pPr>
            <a:endParaRPr sz="2400"/>
          </a:p>
          <a:p>
            <a:pPr marL="0" lvl="0" indent="0" algn="l" rtl="0">
              <a:spcBef>
                <a:spcPts val="600"/>
              </a:spcBef>
              <a:spcAft>
                <a:spcPts val="0"/>
              </a:spcAft>
              <a:buNone/>
            </a:pPr>
            <a:r>
              <a:rPr lang="en" sz="1800"/>
              <a:t> Tammyblakely@iusd.org     |    x5171</a:t>
            </a:r>
            <a:endParaRPr sz="1800"/>
          </a:p>
        </p:txBody>
      </p:sp>
      <p:pic>
        <p:nvPicPr>
          <p:cNvPr id="97" name="Google Shape;97;p13"/>
          <p:cNvPicPr preferRelativeResize="0"/>
          <p:nvPr/>
        </p:nvPicPr>
        <p:blipFill rotWithShape="1">
          <a:blip r:embed="rId3">
            <a:alphaModFix/>
          </a:blip>
          <a:srcRect l="23496" r="23501"/>
          <a:stretch/>
        </p:blipFill>
        <p:spPr>
          <a:xfrm>
            <a:off x="7354175" y="0"/>
            <a:ext cx="1789826" cy="5065249"/>
          </a:xfrm>
          <a:prstGeom prst="rect">
            <a:avLst/>
          </a:prstGeom>
          <a:noFill/>
          <a:ln>
            <a:noFill/>
          </a:ln>
        </p:spPr>
      </p:pic>
      <p:sp>
        <p:nvSpPr>
          <p:cNvPr id="98" name="Google Shape;98;p13"/>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99" name="Google Shape;99;p13" descr="sun light passing through green leafed tree"/>
          <p:cNvPicPr preferRelativeResize="0"/>
          <p:nvPr/>
        </p:nvPicPr>
        <p:blipFill>
          <a:blip r:embed="rId4">
            <a:alphaModFix/>
          </a:blip>
          <a:stretch>
            <a:fillRect/>
          </a:stretch>
        </p:blipFill>
        <p:spPr>
          <a:xfrm>
            <a:off x="5767167" y="0"/>
            <a:ext cx="3376833" cy="5065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8"/>
        <p:cNvGrpSpPr/>
        <p:nvPr/>
      </p:nvGrpSpPr>
      <p:grpSpPr>
        <a:xfrm>
          <a:off x="0" y="0"/>
          <a:ext cx="0" cy="0"/>
          <a:chOff x="0" y="0"/>
          <a:chExt cx="0" cy="0"/>
        </a:xfrm>
      </p:grpSpPr>
      <p:sp>
        <p:nvSpPr>
          <p:cNvPr id="289" name="Google Shape;289;p31"/>
          <p:cNvSpPr txBox="1"/>
          <p:nvPr/>
        </p:nvSpPr>
        <p:spPr>
          <a:xfrm>
            <a:off x="186550" y="175425"/>
            <a:ext cx="8714100" cy="443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chemeClr val="accent6"/>
                </a:solidFill>
                <a:latin typeface="Raleway SemiBold"/>
                <a:ea typeface="Raleway SemiBold"/>
                <a:cs typeface="Raleway SemiBold"/>
                <a:sym typeface="Raleway SemiBold"/>
              </a:rPr>
              <a:t>AERIES:</a:t>
            </a:r>
            <a:r>
              <a:rPr lang="en" sz="3400">
                <a:solidFill>
                  <a:schemeClr val="accent6"/>
                </a:solidFill>
                <a:latin typeface="Raleway"/>
                <a:ea typeface="Raleway"/>
                <a:cs typeface="Raleway"/>
                <a:sym typeface="Raleway"/>
              </a:rPr>
              <a:t> Inputting SARB data</a:t>
            </a:r>
            <a:br>
              <a:rPr lang="en" sz="3400">
                <a:solidFill>
                  <a:schemeClr val="accent6"/>
                </a:solidFill>
                <a:latin typeface="Raleway"/>
                <a:ea typeface="Raleway"/>
                <a:cs typeface="Raleway"/>
                <a:sym typeface="Raleway"/>
              </a:rPr>
            </a:br>
            <a:endParaRPr sz="3400">
              <a:solidFill>
                <a:schemeClr val="accent6"/>
              </a:solidFill>
              <a:latin typeface="Raleway"/>
              <a:ea typeface="Raleway"/>
              <a:cs typeface="Raleway"/>
              <a:sym typeface="Raleway"/>
            </a:endParaRPr>
          </a:p>
          <a:p>
            <a:pPr marL="457200" lvl="0" indent="0" algn="l" rtl="0">
              <a:spcBef>
                <a:spcPts val="600"/>
              </a:spcBef>
              <a:spcAft>
                <a:spcPts val="0"/>
              </a:spcAft>
              <a:buNone/>
            </a:pPr>
            <a:endParaRPr sz="2000">
              <a:solidFill>
                <a:schemeClr val="dk1"/>
              </a:solidFill>
              <a:latin typeface="Lato"/>
              <a:ea typeface="Lato"/>
              <a:cs typeface="Lato"/>
              <a:sym typeface="Lato"/>
            </a:endParaRPr>
          </a:p>
          <a:p>
            <a:pPr marL="457200" lvl="0" indent="0" algn="l" rtl="0">
              <a:spcBef>
                <a:spcPts val="600"/>
              </a:spcBef>
              <a:spcAft>
                <a:spcPts val="0"/>
              </a:spcAft>
              <a:buNone/>
            </a:pPr>
            <a:endParaRPr sz="2000">
              <a:solidFill>
                <a:schemeClr val="dk1"/>
              </a:solidFill>
              <a:latin typeface="Lato"/>
              <a:ea typeface="Lato"/>
              <a:cs typeface="Lato"/>
              <a:sym typeface="Lato"/>
            </a:endParaRPr>
          </a:p>
        </p:txBody>
      </p:sp>
      <p:pic>
        <p:nvPicPr>
          <p:cNvPr id="290" name="Google Shape;290;p31">
            <a:hlinkClick r:id="rId3"/>
          </p:cNvPr>
          <p:cNvPicPr preferRelativeResize="0"/>
          <p:nvPr/>
        </p:nvPicPr>
        <p:blipFill>
          <a:blip r:embed="rId4">
            <a:alphaModFix/>
          </a:blip>
          <a:stretch>
            <a:fillRect/>
          </a:stretch>
        </p:blipFill>
        <p:spPr>
          <a:xfrm>
            <a:off x="1730281" y="928553"/>
            <a:ext cx="5999045" cy="3732254"/>
          </a:xfrm>
          <a:prstGeom prst="rect">
            <a:avLst/>
          </a:prstGeom>
          <a:noFill/>
          <a:ln w="19050" cap="flat" cmpd="sng">
            <a:solidFill>
              <a:srgbClr val="D9D9D9"/>
            </a:solidFill>
            <a:prstDash val="solid"/>
            <a:round/>
            <a:headEnd type="none" w="sm" len="sm"/>
            <a:tailEnd type="none" w="sm" len="sm"/>
          </a:ln>
        </p:spPr>
      </p:pic>
      <p:pic>
        <p:nvPicPr>
          <p:cNvPr id="291" name="Google Shape;291;p31"/>
          <p:cNvPicPr preferRelativeResize="0"/>
          <p:nvPr/>
        </p:nvPicPr>
        <p:blipFill>
          <a:blip r:embed="rId5">
            <a:alphaModFix/>
          </a:blip>
          <a:stretch>
            <a:fillRect/>
          </a:stretch>
        </p:blipFill>
        <p:spPr>
          <a:xfrm>
            <a:off x="2094425" y="823925"/>
            <a:ext cx="5402525" cy="3941500"/>
          </a:xfrm>
          <a:prstGeom prst="rect">
            <a:avLst/>
          </a:prstGeom>
          <a:noFill/>
          <a:ln>
            <a:noFill/>
          </a:ln>
        </p:spPr>
      </p:pic>
      <p:pic>
        <p:nvPicPr>
          <p:cNvPr id="292" name="Google Shape;292;p31"/>
          <p:cNvPicPr preferRelativeResize="0"/>
          <p:nvPr/>
        </p:nvPicPr>
        <p:blipFill>
          <a:blip r:embed="rId6">
            <a:alphaModFix/>
          </a:blip>
          <a:stretch>
            <a:fillRect/>
          </a:stretch>
        </p:blipFill>
        <p:spPr>
          <a:xfrm>
            <a:off x="1265152" y="884125"/>
            <a:ext cx="6677651" cy="3684450"/>
          </a:xfrm>
          <a:prstGeom prst="rect">
            <a:avLst/>
          </a:prstGeom>
          <a:noFill/>
          <a:ln>
            <a:noFill/>
          </a:ln>
        </p:spPr>
      </p:pic>
      <p:pic>
        <p:nvPicPr>
          <p:cNvPr id="293" name="Google Shape;293;p31"/>
          <p:cNvPicPr preferRelativeResize="0"/>
          <p:nvPr/>
        </p:nvPicPr>
        <p:blipFill rotWithShape="1">
          <a:blip r:embed="rId7">
            <a:alphaModFix/>
          </a:blip>
          <a:srcRect r="8525"/>
          <a:stretch/>
        </p:blipFill>
        <p:spPr>
          <a:xfrm>
            <a:off x="717512" y="1642550"/>
            <a:ext cx="7772926" cy="1625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90"/>
                                        </p:tgtEl>
                                      </p:cBhvr>
                                    </p:animEffect>
                                    <p:set>
                                      <p:cBhvr>
                                        <p:cTn id="7" dur="1" fill="hold">
                                          <p:stCondLst>
                                            <p:cond delay="1000"/>
                                          </p:stCondLst>
                                        </p:cTn>
                                        <p:tgtEl>
                                          <p:spTgt spid="2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1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291"/>
                                        </p:tgtEl>
                                      </p:cBhvr>
                                    </p:animEffect>
                                    <p:set>
                                      <p:cBhvr>
                                        <p:cTn id="17" dur="1" fill="hold">
                                          <p:stCondLst>
                                            <p:cond delay="1000"/>
                                          </p:stCondLst>
                                        </p:cTn>
                                        <p:tgtEl>
                                          <p:spTgt spid="2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1000"/>
                                        <p:tgtEl>
                                          <p:spTgt spid="2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292"/>
                                        </p:tgtEl>
                                      </p:cBhvr>
                                    </p:animEffect>
                                    <p:set>
                                      <p:cBhvr>
                                        <p:cTn id="27" dur="1" fill="hold">
                                          <p:stCondLst>
                                            <p:cond delay="1000"/>
                                          </p:stCondLst>
                                        </p:cTn>
                                        <p:tgtEl>
                                          <p:spTgt spid="29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3"/>
                                        </p:tgtEl>
                                        <p:attrNameLst>
                                          <p:attrName>style.visibility</p:attrName>
                                        </p:attrNameLst>
                                      </p:cBhvr>
                                      <p:to>
                                        <p:strVal val="visible"/>
                                      </p:to>
                                    </p:set>
                                    <p:animEffect transition="in" filter="fade">
                                      <p:cBhvr>
                                        <p:cTn id="32"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2"/>
          <p:cNvSpPr/>
          <p:nvPr/>
        </p:nvSpPr>
        <p:spPr>
          <a:xfrm>
            <a:off x="323386" y="256415"/>
            <a:ext cx="8545500" cy="10086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299" name="Google Shape;299;p32"/>
          <p:cNvSpPr/>
          <p:nvPr/>
        </p:nvSpPr>
        <p:spPr>
          <a:xfrm rot="2163768">
            <a:off x="556032" y="883838"/>
            <a:ext cx="570777" cy="570777"/>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300" name="Google Shape;300;p32"/>
          <p:cNvSpPr/>
          <p:nvPr/>
        </p:nvSpPr>
        <p:spPr>
          <a:xfrm rot="5400000">
            <a:off x="627127" y="755273"/>
            <a:ext cx="426300" cy="5469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301" name="Google Shape;301;p32"/>
          <p:cNvSpPr txBox="1">
            <a:spLocks noGrp="1"/>
          </p:cNvSpPr>
          <p:nvPr>
            <p:ph type="body" idx="1"/>
          </p:nvPr>
        </p:nvSpPr>
        <p:spPr>
          <a:xfrm>
            <a:off x="632275" y="1092825"/>
            <a:ext cx="3381900" cy="27471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endParaRPr/>
          </a:p>
          <a:p>
            <a:pPr marL="457200" lvl="0" indent="-355600" algn="l" rtl="0">
              <a:lnSpc>
                <a:spcPct val="150000"/>
              </a:lnSpc>
              <a:spcBef>
                <a:spcPts val="0"/>
              </a:spcBef>
              <a:spcAft>
                <a:spcPts val="0"/>
              </a:spcAft>
              <a:buSzPts val="2000"/>
              <a:buChar char="▷"/>
            </a:pPr>
            <a:r>
              <a:rPr lang="en" sz="2000"/>
              <a:t>November 4, 2019</a:t>
            </a:r>
            <a:endParaRPr sz="2000"/>
          </a:p>
          <a:p>
            <a:pPr marL="457200" lvl="0" indent="-355600" algn="l" rtl="0">
              <a:lnSpc>
                <a:spcPct val="150000"/>
              </a:lnSpc>
              <a:spcBef>
                <a:spcPts val="0"/>
              </a:spcBef>
              <a:spcAft>
                <a:spcPts val="0"/>
              </a:spcAft>
              <a:buSzPts val="2000"/>
              <a:buChar char="▷"/>
            </a:pPr>
            <a:r>
              <a:rPr lang="en" sz="2000"/>
              <a:t>January 27, 2020</a:t>
            </a:r>
            <a:endParaRPr sz="2000"/>
          </a:p>
          <a:p>
            <a:pPr marL="457200" lvl="0" indent="-355600" algn="l" rtl="0">
              <a:lnSpc>
                <a:spcPct val="150000"/>
              </a:lnSpc>
              <a:spcBef>
                <a:spcPts val="0"/>
              </a:spcBef>
              <a:spcAft>
                <a:spcPts val="0"/>
              </a:spcAft>
              <a:buSzPts val="2000"/>
              <a:buChar char="▷"/>
            </a:pPr>
            <a:r>
              <a:rPr lang="en" sz="2000"/>
              <a:t>March 9, 2020</a:t>
            </a:r>
            <a:endParaRPr sz="2000"/>
          </a:p>
          <a:p>
            <a:pPr marL="457200" lvl="0" indent="-355600" algn="l" rtl="0">
              <a:lnSpc>
                <a:spcPct val="150000"/>
              </a:lnSpc>
              <a:spcBef>
                <a:spcPts val="0"/>
              </a:spcBef>
              <a:spcAft>
                <a:spcPts val="0"/>
              </a:spcAft>
              <a:buSzPts val="2000"/>
              <a:buChar char="▷"/>
            </a:pPr>
            <a:r>
              <a:rPr lang="en" sz="2000"/>
              <a:t>April 13, 2020</a:t>
            </a:r>
            <a:endParaRPr sz="2000"/>
          </a:p>
          <a:p>
            <a:pPr marL="457200" lvl="0" indent="0" algn="l" rtl="0">
              <a:lnSpc>
                <a:spcPct val="150000"/>
              </a:lnSpc>
              <a:spcBef>
                <a:spcPts val="600"/>
              </a:spcBef>
              <a:spcAft>
                <a:spcPts val="0"/>
              </a:spcAft>
              <a:buNone/>
            </a:pPr>
            <a:endParaRPr/>
          </a:p>
        </p:txBody>
      </p:sp>
      <p:sp>
        <p:nvSpPr>
          <p:cNvPr id="302" name="Google Shape;302;p32"/>
          <p:cNvSpPr txBox="1">
            <a:spLocks noGrp="1"/>
          </p:cNvSpPr>
          <p:nvPr>
            <p:ph type="sldNum" idx="12"/>
          </p:nvPr>
        </p:nvSpPr>
        <p:spPr>
          <a:xfrm>
            <a:off x="4470175" y="4704333"/>
            <a:ext cx="5487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sp>
        <p:nvSpPr>
          <p:cNvPr id="303" name="Google Shape;303;p32"/>
          <p:cNvSpPr txBox="1"/>
          <p:nvPr/>
        </p:nvSpPr>
        <p:spPr>
          <a:xfrm>
            <a:off x="172525" y="239025"/>
            <a:ext cx="9144000" cy="108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3000">
                <a:solidFill>
                  <a:srgbClr val="FFFFFF"/>
                </a:solidFill>
                <a:latin typeface="Raleway Medium"/>
                <a:ea typeface="Raleway Medium"/>
                <a:cs typeface="Raleway Medium"/>
                <a:sym typeface="Raleway Medium"/>
              </a:rPr>
              <a:t>D.A. Meeting Dates </a:t>
            </a:r>
            <a:r>
              <a:rPr lang="en" sz="3000">
                <a:solidFill>
                  <a:srgbClr val="FFFFFF"/>
                </a:solidFill>
                <a:latin typeface="Raleway"/>
                <a:ea typeface="Raleway"/>
                <a:cs typeface="Raleway"/>
                <a:sym typeface="Raleway"/>
              </a:rPr>
              <a:t>	   </a:t>
            </a:r>
            <a:r>
              <a:rPr lang="en" sz="1800">
                <a:solidFill>
                  <a:schemeClr val="accent2"/>
                </a:solidFill>
                <a:latin typeface="Raleway"/>
                <a:ea typeface="Raleway"/>
                <a:cs typeface="Raleway"/>
                <a:sym typeface="Raleway"/>
              </a:rPr>
              <a:t>Creekside/IUSD Learning Center</a:t>
            </a:r>
            <a:r>
              <a:rPr lang="en" sz="2400">
                <a:solidFill>
                  <a:srgbClr val="FFFFFF"/>
                </a:solidFill>
                <a:latin typeface="Raleway"/>
                <a:ea typeface="Raleway"/>
                <a:cs typeface="Raleway"/>
                <a:sym typeface="Raleway"/>
              </a:rPr>
              <a:t/>
            </a:r>
            <a:br>
              <a:rPr lang="en" sz="2400">
                <a:solidFill>
                  <a:srgbClr val="FFFFFF"/>
                </a:solidFill>
                <a:latin typeface="Raleway"/>
                <a:ea typeface="Raleway"/>
                <a:cs typeface="Raleway"/>
                <a:sym typeface="Raleway"/>
              </a:rPr>
            </a:br>
            <a:r>
              <a:rPr lang="en" sz="2400">
                <a:solidFill>
                  <a:srgbClr val="FFFFFF"/>
                </a:solidFill>
                <a:latin typeface="Raleway"/>
                <a:ea typeface="Raleway"/>
                <a:cs typeface="Raleway"/>
                <a:sym typeface="Raleway"/>
              </a:rPr>
              <a:t>		2019 - 2020 			    </a:t>
            </a:r>
            <a:r>
              <a:rPr lang="en" sz="1800">
                <a:solidFill>
                  <a:schemeClr val="accent2"/>
                </a:solidFill>
                <a:latin typeface="Raleway"/>
                <a:ea typeface="Raleway"/>
                <a:cs typeface="Raleway"/>
                <a:sym typeface="Raleway"/>
              </a:rPr>
              <a:t>Room 1  @5:00pm - 6:00pm</a:t>
            </a:r>
            <a:endParaRPr sz="2400">
              <a:solidFill>
                <a:schemeClr val="accent2"/>
              </a:solidFill>
              <a:latin typeface="Raleway"/>
              <a:ea typeface="Raleway"/>
              <a:cs typeface="Raleway"/>
              <a:sym typeface="Raleway"/>
            </a:endParaRPr>
          </a:p>
          <a:p>
            <a:pPr marL="0" lvl="0" indent="0" algn="l" rtl="0">
              <a:spcBef>
                <a:spcPts val="0"/>
              </a:spcBef>
              <a:spcAft>
                <a:spcPts val="0"/>
              </a:spcAft>
              <a:buNone/>
            </a:pPr>
            <a:endParaRPr sz="2400">
              <a:solidFill>
                <a:srgbClr val="FFFFFF"/>
              </a:solidFill>
              <a:latin typeface="Raleway"/>
              <a:ea typeface="Raleway"/>
              <a:cs typeface="Raleway"/>
              <a:sym typeface="Raleway"/>
            </a:endParaRPr>
          </a:p>
          <a:p>
            <a:pPr marL="457200" lvl="0" indent="0" algn="l" rtl="0">
              <a:spcBef>
                <a:spcPts val="0"/>
              </a:spcBef>
              <a:spcAft>
                <a:spcPts val="0"/>
              </a:spcAft>
              <a:buNone/>
            </a:pPr>
            <a:r>
              <a:rPr lang="en" sz="2400">
                <a:solidFill>
                  <a:srgbClr val="FFFFFF"/>
                </a:solidFill>
                <a:latin typeface="Raleway"/>
                <a:ea typeface="Raleway"/>
                <a:cs typeface="Raleway"/>
                <a:sym typeface="Raleway"/>
              </a:rPr>
              <a:t/>
            </a:r>
            <a:br>
              <a:rPr lang="en" sz="2400">
                <a:solidFill>
                  <a:srgbClr val="FFFFFF"/>
                </a:solidFill>
                <a:latin typeface="Raleway"/>
                <a:ea typeface="Raleway"/>
                <a:cs typeface="Raleway"/>
                <a:sym typeface="Raleway"/>
              </a:rPr>
            </a:br>
            <a:endParaRPr sz="1800">
              <a:solidFill>
                <a:srgbClr val="FFFFFF"/>
              </a:solidFill>
              <a:latin typeface="Raleway"/>
              <a:ea typeface="Raleway"/>
              <a:cs typeface="Raleway"/>
              <a:sym typeface="Raleway"/>
            </a:endParaRPr>
          </a:p>
          <a:p>
            <a:pPr marL="457200" lvl="0" indent="0" algn="l" rtl="0">
              <a:spcBef>
                <a:spcPts val="0"/>
              </a:spcBef>
              <a:spcAft>
                <a:spcPts val="0"/>
              </a:spcAft>
              <a:buNone/>
            </a:pPr>
            <a:endParaRPr sz="1800">
              <a:solidFill>
                <a:srgbClr val="FFFFFF"/>
              </a:solidFill>
              <a:latin typeface="Raleway"/>
              <a:ea typeface="Raleway"/>
              <a:cs typeface="Raleway"/>
              <a:sym typeface="Raleway"/>
            </a:endParaRPr>
          </a:p>
        </p:txBody>
      </p:sp>
      <p:cxnSp>
        <p:nvCxnSpPr>
          <p:cNvPr id="304" name="Google Shape;304;p32"/>
          <p:cNvCxnSpPr/>
          <p:nvPr/>
        </p:nvCxnSpPr>
        <p:spPr>
          <a:xfrm>
            <a:off x="4245425" y="1764100"/>
            <a:ext cx="0" cy="2340900"/>
          </a:xfrm>
          <a:prstGeom prst="straightConnector1">
            <a:avLst/>
          </a:prstGeom>
          <a:noFill/>
          <a:ln w="19050" cap="flat" cmpd="sng">
            <a:solidFill>
              <a:schemeClr val="dk2"/>
            </a:solidFill>
            <a:prstDash val="dot"/>
            <a:round/>
            <a:headEnd type="none" w="med" len="med"/>
            <a:tailEnd type="none" w="med" len="med"/>
          </a:ln>
        </p:spPr>
      </p:cxnSp>
      <p:pic>
        <p:nvPicPr>
          <p:cNvPr id="305" name="Google Shape;305;p32"/>
          <p:cNvPicPr preferRelativeResize="0"/>
          <p:nvPr/>
        </p:nvPicPr>
        <p:blipFill>
          <a:blip r:embed="rId3">
            <a:alphaModFix/>
          </a:blip>
          <a:stretch>
            <a:fillRect/>
          </a:stretch>
        </p:blipFill>
        <p:spPr>
          <a:xfrm>
            <a:off x="4685575" y="1563175"/>
            <a:ext cx="4120649" cy="2747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3"/>
          <p:cNvSpPr txBox="1">
            <a:spLocks noGrp="1"/>
          </p:cNvSpPr>
          <p:nvPr>
            <p:ph type="body" idx="1"/>
          </p:nvPr>
        </p:nvSpPr>
        <p:spPr>
          <a:xfrm>
            <a:off x="4032225" y="1169175"/>
            <a:ext cx="4641900" cy="25818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 sz="2000"/>
              <a:t>When referring students to the </a:t>
            </a:r>
            <a:br>
              <a:rPr lang="en" sz="2000"/>
            </a:br>
            <a:r>
              <a:rPr lang="en" sz="2000"/>
              <a:t>DA Meeting, please provide a </a:t>
            </a:r>
            <a:br>
              <a:rPr lang="en" sz="2000"/>
            </a:br>
            <a:r>
              <a:rPr lang="en" sz="2000"/>
              <a:t>copy of SARB letter 1 and 2 to Student Services</a:t>
            </a:r>
            <a:br>
              <a:rPr lang="en" sz="2000"/>
            </a:br>
            <a:endParaRPr sz="1400"/>
          </a:p>
          <a:p>
            <a:pPr marL="457200" lvl="0" indent="-355600" algn="l" rtl="0">
              <a:lnSpc>
                <a:spcPct val="100000"/>
              </a:lnSpc>
              <a:spcBef>
                <a:spcPts val="0"/>
              </a:spcBef>
              <a:spcAft>
                <a:spcPts val="0"/>
              </a:spcAft>
              <a:buSzPts val="2000"/>
              <a:buChar char="▷"/>
            </a:pPr>
            <a:r>
              <a:rPr lang="en" sz="2000"/>
              <a:t>Student Services will send a copy </a:t>
            </a:r>
            <a:br>
              <a:rPr lang="en" sz="2000"/>
            </a:br>
            <a:r>
              <a:rPr lang="en" sz="2000"/>
              <a:t>of DA Letter to site </a:t>
            </a:r>
            <a:br>
              <a:rPr lang="en" sz="2000"/>
            </a:br>
            <a:endParaRPr sz="1400"/>
          </a:p>
          <a:p>
            <a:pPr marL="457200" lvl="0" indent="-355600" algn="l" rtl="0">
              <a:lnSpc>
                <a:spcPct val="100000"/>
              </a:lnSpc>
              <a:spcBef>
                <a:spcPts val="0"/>
              </a:spcBef>
              <a:spcAft>
                <a:spcPts val="0"/>
              </a:spcAft>
              <a:buSzPts val="2000"/>
              <a:buChar char="▷"/>
            </a:pPr>
            <a:r>
              <a:rPr lang="en" sz="2000"/>
              <a:t>*Emailing letter and cc admin</a:t>
            </a:r>
            <a:endParaRPr sz="2000"/>
          </a:p>
        </p:txBody>
      </p:sp>
      <p:pic>
        <p:nvPicPr>
          <p:cNvPr id="311" name="Google Shape;311;p33"/>
          <p:cNvPicPr preferRelativeResize="0"/>
          <p:nvPr/>
        </p:nvPicPr>
        <p:blipFill rotWithShape="1">
          <a:blip r:embed="rId3">
            <a:alphaModFix/>
          </a:blip>
          <a:srcRect l="3583" r="2607" b="8809"/>
          <a:stretch/>
        </p:blipFill>
        <p:spPr>
          <a:xfrm>
            <a:off x="302812" y="278175"/>
            <a:ext cx="3546263" cy="4461249"/>
          </a:xfrm>
          <a:prstGeom prst="rect">
            <a:avLst/>
          </a:prstGeom>
          <a:noFill/>
          <a:ln>
            <a:noFill/>
          </a:ln>
        </p:spPr>
      </p:pic>
      <p:sp>
        <p:nvSpPr>
          <p:cNvPr id="312" name="Google Shape;31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313" name="Google Shape;313;p33"/>
          <p:cNvSpPr txBox="1"/>
          <p:nvPr/>
        </p:nvSpPr>
        <p:spPr>
          <a:xfrm>
            <a:off x="4001475" y="242775"/>
            <a:ext cx="5372100" cy="645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700" b="1">
                <a:solidFill>
                  <a:schemeClr val="accent6"/>
                </a:solidFill>
                <a:latin typeface="Raleway"/>
                <a:ea typeface="Raleway"/>
                <a:cs typeface="Raleway"/>
                <a:sym typeface="Raleway"/>
              </a:rPr>
              <a:t>SARB 3:</a:t>
            </a:r>
            <a:r>
              <a:rPr lang="en" sz="2700">
                <a:solidFill>
                  <a:schemeClr val="accent6"/>
                </a:solidFill>
                <a:latin typeface="Raleway Medium"/>
                <a:ea typeface="Raleway Medium"/>
                <a:cs typeface="Raleway Medium"/>
                <a:sym typeface="Raleway Medium"/>
              </a:rPr>
              <a:t> DA Meeting Referrals</a:t>
            </a:r>
            <a:endParaRPr sz="2700">
              <a:solidFill>
                <a:schemeClr val="accent6"/>
              </a:solidFill>
              <a:latin typeface="Lato"/>
              <a:ea typeface="Lato"/>
              <a:cs typeface="Lato"/>
              <a:sym typeface="Lato"/>
            </a:endParaRPr>
          </a:p>
        </p:txBody>
      </p:sp>
      <p:sp>
        <p:nvSpPr>
          <p:cNvPr id="314" name="Google Shape;314;p33"/>
          <p:cNvSpPr/>
          <p:nvPr/>
        </p:nvSpPr>
        <p:spPr>
          <a:xfrm>
            <a:off x="4146600" y="1016775"/>
            <a:ext cx="707400" cy="22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4"/>
          <p:cNvPicPr preferRelativeResize="0"/>
          <p:nvPr/>
        </p:nvPicPr>
        <p:blipFill>
          <a:blip r:embed="rId3">
            <a:alphaModFix/>
          </a:blip>
          <a:stretch>
            <a:fillRect/>
          </a:stretch>
        </p:blipFill>
        <p:spPr>
          <a:xfrm>
            <a:off x="855375" y="796350"/>
            <a:ext cx="7472801" cy="3516150"/>
          </a:xfrm>
          <a:prstGeom prst="rect">
            <a:avLst/>
          </a:prstGeom>
          <a:noFill/>
          <a:ln>
            <a:noFill/>
          </a:ln>
        </p:spPr>
      </p:pic>
      <p:sp>
        <p:nvSpPr>
          <p:cNvPr id="320" name="Google Shape;320;p34"/>
          <p:cNvSpPr/>
          <p:nvPr/>
        </p:nvSpPr>
        <p:spPr>
          <a:xfrm>
            <a:off x="2044942" y="4385575"/>
            <a:ext cx="4914300" cy="417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22" name="Google Shape;322;p34"/>
          <p:cNvSpPr txBox="1"/>
          <p:nvPr/>
        </p:nvSpPr>
        <p:spPr>
          <a:xfrm>
            <a:off x="1025275" y="4437297"/>
            <a:ext cx="7140300" cy="3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6"/>
                </a:solidFill>
                <a:latin typeface="Lato"/>
                <a:ea typeface="Lato"/>
                <a:cs typeface="Lato"/>
                <a:sym typeface="Lato"/>
              </a:rPr>
              <a:t>      	= DA Meetings		= SARB Hearings</a:t>
            </a:r>
            <a:endParaRPr sz="1200">
              <a:solidFill>
                <a:schemeClr val="accent6"/>
              </a:solidFill>
              <a:latin typeface="Lato"/>
              <a:ea typeface="Lato"/>
              <a:cs typeface="Lato"/>
              <a:sym typeface="Lato"/>
            </a:endParaRPr>
          </a:p>
        </p:txBody>
      </p:sp>
      <p:sp>
        <p:nvSpPr>
          <p:cNvPr id="323" name="Google Shape;323;p34"/>
          <p:cNvSpPr/>
          <p:nvPr/>
        </p:nvSpPr>
        <p:spPr>
          <a:xfrm>
            <a:off x="4870668" y="4463594"/>
            <a:ext cx="257700" cy="2577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3006362" y="4463594"/>
            <a:ext cx="257700" cy="257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txBox="1"/>
          <p:nvPr/>
        </p:nvSpPr>
        <p:spPr>
          <a:xfrm>
            <a:off x="971375" y="155750"/>
            <a:ext cx="7237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Raleway Medium"/>
                <a:ea typeface="Raleway Medium"/>
                <a:cs typeface="Raleway Medium"/>
                <a:sym typeface="Raleway Medium"/>
              </a:rPr>
              <a:t>DA &amp; SARB Hearing Dates</a:t>
            </a:r>
            <a:endParaRPr sz="3000">
              <a:solidFill>
                <a:schemeClr val="dk1"/>
              </a:solidFill>
              <a:latin typeface="Raleway Medium"/>
              <a:ea typeface="Raleway Medium"/>
              <a:cs typeface="Raleway Medium"/>
              <a:sym typeface="Raleway Medium"/>
            </a:endParaRPr>
          </a:p>
          <a:p>
            <a:pPr marL="0" lvl="0" indent="0" algn="l" rtl="0">
              <a:spcBef>
                <a:spcPts val="0"/>
              </a:spcBef>
              <a:spcAft>
                <a:spcPts val="0"/>
              </a:spcAft>
              <a:buNone/>
            </a:pPr>
            <a:endParaRPr>
              <a:latin typeface="Lato"/>
              <a:ea typeface="Lato"/>
              <a:cs typeface="Lato"/>
              <a:sym typeface="Lato"/>
            </a:endParaRPr>
          </a:p>
        </p:txBody>
      </p:sp>
      <p:sp>
        <p:nvSpPr>
          <p:cNvPr id="326" name="Google Shape;326;p34"/>
          <p:cNvSpPr/>
          <p:nvPr/>
        </p:nvSpPr>
        <p:spPr>
          <a:xfrm>
            <a:off x="1170425" y="1671975"/>
            <a:ext cx="2070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1627625" y="2052975"/>
            <a:ext cx="7053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3030075" y="1873275"/>
            <a:ext cx="1142100" cy="3429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4894300" y="1289275"/>
            <a:ext cx="1142100" cy="3429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4869325" y="1873275"/>
            <a:ext cx="4494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6757450" y="1492275"/>
            <a:ext cx="1617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6734800" y="1873275"/>
            <a:ext cx="2070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a:off x="1170425" y="3604475"/>
            <a:ext cx="1142100" cy="3810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3520275" y="3040275"/>
            <a:ext cx="6519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a:off x="4894300" y="3805775"/>
            <a:ext cx="207000" cy="1797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4"/>
          <p:cNvSpPr/>
          <p:nvPr/>
        </p:nvSpPr>
        <p:spPr>
          <a:xfrm>
            <a:off x="5829400" y="1632175"/>
            <a:ext cx="207000" cy="2412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5"/>
          <p:cNvSpPr/>
          <p:nvPr/>
        </p:nvSpPr>
        <p:spPr>
          <a:xfrm>
            <a:off x="323386" y="180215"/>
            <a:ext cx="8545500" cy="10086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342" name="Google Shape;342;p35"/>
          <p:cNvSpPr/>
          <p:nvPr/>
        </p:nvSpPr>
        <p:spPr>
          <a:xfrm rot="2163768">
            <a:off x="1851432" y="731438"/>
            <a:ext cx="570777" cy="570777"/>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sz="1200"/>
          </a:p>
        </p:txBody>
      </p:sp>
      <p:sp>
        <p:nvSpPr>
          <p:cNvPr id="343" name="Google Shape;343;p35"/>
          <p:cNvSpPr/>
          <p:nvPr/>
        </p:nvSpPr>
        <p:spPr>
          <a:xfrm rot="5400000">
            <a:off x="1922527" y="602873"/>
            <a:ext cx="426300" cy="546900"/>
          </a:xfrm>
          <a:prstGeom prst="rect">
            <a:avLst/>
          </a:prstGeom>
          <a:solidFill>
            <a:schemeClr val="dk2"/>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344" name="Google Shape;344;p35"/>
          <p:cNvSpPr txBox="1"/>
          <p:nvPr/>
        </p:nvSpPr>
        <p:spPr>
          <a:xfrm>
            <a:off x="584650" y="183075"/>
            <a:ext cx="8070000" cy="465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Raleway Medium"/>
                <a:ea typeface="Raleway Medium"/>
                <a:cs typeface="Raleway Medium"/>
                <a:sym typeface="Raleway Medium"/>
              </a:rPr>
              <a:t>SARB Hearing Dates</a:t>
            </a:r>
            <a:endParaRPr sz="3000">
              <a:solidFill>
                <a:srgbClr val="FFFFFF"/>
              </a:solidFill>
              <a:latin typeface="Raleway Medium"/>
              <a:ea typeface="Raleway Medium"/>
              <a:cs typeface="Raleway Medium"/>
              <a:sym typeface="Raleway Medium"/>
            </a:endParaRPr>
          </a:p>
          <a:p>
            <a:pPr marL="0" lvl="0" indent="0" algn="ctr" rtl="0">
              <a:spcBef>
                <a:spcPts val="0"/>
              </a:spcBef>
              <a:spcAft>
                <a:spcPts val="0"/>
              </a:spcAft>
              <a:buNone/>
            </a:pPr>
            <a:r>
              <a:rPr lang="en" sz="2400">
                <a:solidFill>
                  <a:srgbClr val="FFFFFF"/>
                </a:solidFill>
                <a:latin typeface="Raleway"/>
                <a:ea typeface="Raleway"/>
                <a:cs typeface="Raleway"/>
                <a:sym typeface="Raleway"/>
              </a:rPr>
              <a:t>2019 - 2020</a:t>
            </a:r>
            <a:r>
              <a:rPr lang="en" sz="2400">
                <a:solidFill>
                  <a:schemeClr val="dk1"/>
                </a:solidFill>
                <a:latin typeface="Raleway"/>
                <a:ea typeface="Raleway"/>
                <a:cs typeface="Raleway"/>
                <a:sym typeface="Raleway"/>
              </a:rPr>
              <a:t/>
            </a:r>
            <a:br>
              <a:rPr lang="en" sz="2400">
                <a:solidFill>
                  <a:schemeClr val="dk1"/>
                </a:solidFill>
                <a:latin typeface="Raleway"/>
                <a:ea typeface="Raleway"/>
                <a:cs typeface="Raleway"/>
                <a:sym typeface="Raleway"/>
              </a:rPr>
            </a:br>
            <a:endParaRPr sz="10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1200">
              <a:solidFill>
                <a:schemeClr val="dk1"/>
              </a:solidFill>
              <a:latin typeface="Raleway"/>
              <a:ea typeface="Raleway"/>
              <a:cs typeface="Raleway"/>
              <a:sym typeface="Raleway"/>
            </a:endParaRPr>
          </a:p>
          <a:p>
            <a:pPr marL="0" lvl="0" indent="0" algn="l" rtl="0">
              <a:spcBef>
                <a:spcPts val="0"/>
              </a:spcBef>
              <a:spcAft>
                <a:spcPts val="0"/>
              </a:spcAft>
              <a:buNone/>
            </a:pPr>
            <a:endParaRPr sz="900">
              <a:solidFill>
                <a:schemeClr val="dk1"/>
              </a:solidFill>
              <a:latin typeface="Raleway"/>
              <a:ea typeface="Raleway"/>
              <a:cs typeface="Raleway"/>
              <a:sym typeface="Raleway"/>
            </a:endParaRPr>
          </a:p>
          <a:p>
            <a:pPr marL="0" lvl="0" indent="0" algn="ctr" rtl="0">
              <a:spcBef>
                <a:spcPts val="0"/>
              </a:spcBef>
              <a:spcAft>
                <a:spcPts val="0"/>
              </a:spcAft>
              <a:buNone/>
            </a:pPr>
            <a:r>
              <a:rPr lang="en" sz="900">
                <a:solidFill>
                  <a:srgbClr val="CC0000"/>
                </a:solidFill>
                <a:latin typeface="Raleway Medium"/>
                <a:ea typeface="Raleway Medium"/>
                <a:cs typeface="Raleway Medium"/>
                <a:sym typeface="Raleway Medium"/>
              </a:rPr>
              <a:t>             </a:t>
            </a:r>
            <a:endParaRPr sz="900">
              <a:solidFill>
                <a:srgbClr val="CC0000"/>
              </a:solidFill>
              <a:latin typeface="Raleway Medium"/>
              <a:ea typeface="Raleway Medium"/>
              <a:cs typeface="Raleway Medium"/>
              <a:sym typeface="Raleway Medium"/>
            </a:endParaRPr>
          </a:p>
          <a:p>
            <a:pPr marL="0" lvl="0" indent="0" algn="ctr" rtl="0">
              <a:spcBef>
                <a:spcPts val="0"/>
              </a:spcBef>
              <a:spcAft>
                <a:spcPts val="0"/>
              </a:spcAft>
              <a:buNone/>
            </a:pPr>
            <a:r>
              <a:rPr lang="en" sz="1200">
                <a:solidFill>
                  <a:srgbClr val="CC0000"/>
                </a:solidFill>
                <a:latin typeface="Raleway SemiBold"/>
                <a:ea typeface="Raleway SemiBold"/>
                <a:cs typeface="Raleway SemiBold"/>
                <a:sym typeface="Raleway SemiBold"/>
              </a:rPr>
              <a:t> 		T I M E   &amp;   L O C A T I O N   M A Y   V A R Y		</a:t>
            </a:r>
            <a:endParaRPr sz="1200">
              <a:solidFill>
                <a:srgbClr val="CC0000"/>
              </a:solidFill>
              <a:latin typeface="Raleway SemiBold"/>
              <a:ea typeface="Raleway SemiBold"/>
              <a:cs typeface="Raleway SemiBold"/>
              <a:sym typeface="Raleway SemiBold"/>
            </a:endParaRPr>
          </a:p>
          <a:p>
            <a:pPr marL="0" lvl="0" indent="0" algn="ctr" rtl="0">
              <a:spcBef>
                <a:spcPts val="0"/>
              </a:spcBef>
              <a:spcAft>
                <a:spcPts val="0"/>
              </a:spcAft>
              <a:buNone/>
            </a:pPr>
            <a:endParaRPr sz="1200">
              <a:solidFill>
                <a:schemeClr val="dk1"/>
              </a:solidFill>
              <a:latin typeface="Raleway"/>
              <a:ea typeface="Raleway"/>
              <a:cs typeface="Raleway"/>
              <a:sym typeface="Raleway"/>
            </a:endParaRPr>
          </a:p>
        </p:txBody>
      </p:sp>
      <p:graphicFrame>
        <p:nvGraphicFramePr>
          <p:cNvPr id="345" name="Google Shape;345;p35"/>
          <p:cNvGraphicFramePr/>
          <p:nvPr/>
        </p:nvGraphicFramePr>
        <p:xfrm>
          <a:off x="1009725" y="1345500"/>
          <a:ext cx="3000000" cy="3000000"/>
        </p:xfrm>
        <a:graphic>
          <a:graphicData uri="http://schemas.openxmlformats.org/drawingml/2006/table">
            <a:tbl>
              <a:tblPr>
                <a:noFill/>
                <a:tableStyleId>{FD71CEC3-C471-424E-9165-27D78DB138F6}</a:tableStyleId>
              </a:tblPr>
              <a:tblGrid>
                <a:gridCol w="2183200">
                  <a:extLst>
                    <a:ext uri="{9D8B030D-6E8A-4147-A177-3AD203B41FA5}">
                      <a16:colId xmlns:a16="http://schemas.microsoft.com/office/drawing/2014/main" val="20000"/>
                    </a:ext>
                  </a:extLst>
                </a:gridCol>
                <a:gridCol w="1768425">
                  <a:extLst>
                    <a:ext uri="{9D8B030D-6E8A-4147-A177-3AD203B41FA5}">
                      <a16:colId xmlns:a16="http://schemas.microsoft.com/office/drawing/2014/main" val="20001"/>
                    </a:ext>
                  </a:extLst>
                </a:gridCol>
                <a:gridCol w="33798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600" b="1">
                          <a:solidFill>
                            <a:schemeClr val="accent4"/>
                          </a:solidFill>
                          <a:latin typeface="Lato"/>
                          <a:ea typeface="Lato"/>
                          <a:cs typeface="Lato"/>
                          <a:sym typeface="Lato"/>
                        </a:rPr>
                        <a:t>D A T E</a:t>
                      </a:r>
                      <a:endParaRPr sz="1600" b="1">
                        <a:solidFill>
                          <a:schemeClr val="accent4"/>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sz="1600" b="1">
                          <a:solidFill>
                            <a:schemeClr val="accent4"/>
                          </a:solidFill>
                          <a:latin typeface="Lato"/>
                          <a:ea typeface="Lato"/>
                          <a:cs typeface="Lato"/>
                          <a:sym typeface="Lato"/>
                        </a:rPr>
                        <a:t>T I M E</a:t>
                      </a:r>
                      <a:endParaRPr sz="1600" b="1">
                        <a:solidFill>
                          <a:schemeClr val="accent4"/>
                        </a:solidFill>
                        <a:latin typeface="Lato"/>
                        <a:ea typeface="Lato"/>
                        <a:cs typeface="Lato"/>
                        <a:sym typeface="Lato"/>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l" rtl="0">
                        <a:spcBef>
                          <a:spcPts val="0"/>
                        </a:spcBef>
                        <a:spcAft>
                          <a:spcPts val="0"/>
                        </a:spcAft>
                        <a:buNone/>
                      </a:pPr>
                      <a:r>
                        <a:rPr lang="en" sz="1600" b="1">
                          <a:solidFill>
                            <a:schemeClr val="accent4"/>
                          </a:solidFill>
                          <a:latin typeface="Lato"/>
                          <a:ea typeface="Lato"/>
                          <a:cs typeface="Lato"/>
                          <a:sym typeface="Lato"/>
                        </a:rPr>
                        <a:t>L O C A T I O N</a:t>
                      </a:r>
                      <a:endParaRPr sz="1600" b="1">
                        <a:solidFill>
                          <a:schemeClr val="accent4"/>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b="1">
                          <a:latin typeface="Lato"/>
                          <a:ea typeface="Lato"/>
                          <a:cs typeface="Lato"/>
                          <a:sym typeface="Lato"/>
                        </a:rPr>
                        <a:t>NOVEMBER 21, 2019</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- 4:30pm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Creekside Learning Center, Rm 5</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b="1">
                          <a:latin typeface="Lato"/>
                          <a:ea typeface="Lato"/>
                          <a:cs typeface="Lato"/>
                          <a:sym typeface="Lato"/>
                        </a:rPr>
                        <a:t>JANUARY 30, 2020</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- 4:30pm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Creekside Learning Center, Rm 5</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b="1">
                          <a:latin typeface="Lato"/>
                          <a:ea typeface="Lato"/>
                          <a:cs typeface="Lato"/>
                          <a:sym typeface="Lato"/>
                        </a:rPr>
                        <a:t>FEBRUARY 20, 2020</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- 4:30pm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IUSD District Office, Board Room</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b="1">
                          <a:latin typeface="Lato"/>
                          <a:ea typeface="Lato"/>
                          <a:cs typeface="Lato"/>
                          <a:sym typeface="Lato"/>
                        </a:rPr>
                        <a:t>MARCH 12, 2020</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- 2:00pm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IUSD District Office, Board Room</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300" b="1">
                          <a:latin typeface="Lato"/>
                          <a:ea typeface="Lato"/>
                          <a:cs typeface="Lato"/>
                          <a:sym typeface="Lato"/>
                        </a:rPr>
                        <a:t>APRIL 9, 2020</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- 4:30pm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Creekside Learning Center, Rm 5</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300" b="1">
                          <a:latin typeface="Lato"/>
                          <a:ea typeface="Lato"/>
                          <a:cs typeface="Lato"/>
                          <a:sym typeface="Lato"/>
                        </a:rPr>
                        <a:t>APRIL 30, 2020</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- 4:30pm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IUSD District Office, Board Room</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300" b="1">
                          <a:latin typeface="Lato"/>
                          <a:ea typeface="Lato"/>
                          <a:cs typeface="Lato"/>
                          <a:sym typeface="Lato"/>
                        </a:rPr>
                        <a:t>MAY 14, 2020</a:t>
                      </a:r>
                      <a:endParaRPr sz="1300"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7:30am - 4:30pm</a:t>
                      </a:r>
                      <a:endParaRPr sz="1300">
                        <a:latin typeface="Lato"/>
                        <a:ea typeface="Lato"/>
                        <a:cs typeface="Lato"/>
                        <a:sym typeface="Lat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Lato"/>
                          <a:ea typeface="Lato"/>
                          <a:cs typeface="Lato"/>
                          <a:sym typeface="Lato"/>
                        </a:rPr>
                        <a:t>IUSD District Office, Board Room</a:t>
                      </a:r>
                      <a:endParaRPr sz="13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6"/>
          <p:cNvPicPr preferRelativeResize="0"/>
          <p:nvPr/>
        </p:nvPicPr>
        <p:blipFill>
          <a:blip r:embed="rId3">
            <a:alphaModFix/>
          </a:blip>
          <a:stretch>
            <a:fillRect/>
          </a:stretch>
        </p:blipFill>
        <p:spPr>
          <a:xfrm>
            <a:off x="953838" y="846523"/>
            <a:ext cx="3080002" cy="3984516"/>
          </a:xfrm>
          <a:prstGeom prst="rect">
            <a:avLst/>
          </a:prstGeom>
          <a:noFill/>
          <a:ln>
            <a:noFill/>
          </a:ln>
        </p:spPr>
      </p:pic>
      <p:pic>
        <p:nvPicPr>
          <p:cNvPr id="351" name="Google Shape;351;p36"/>
          <p:cNvPicPr preferRelativeResize="0"/>
          <p:nvPr/>
        </p:nvPicPr>
        <p:blipFill>
          <a:blip r:embed="rId4">
            <a:alphaModFix/>
          </a:blip>
          <a:stretch>
            <a:fillRect/>
          </a:stretch>
        </p:blipFill>
        <p:spPr>
          <a:xfrm>
            <a:off x="4744750" y="846523"/>
            <a:ext cx="3080002" cy="3985880"/>
          </a:xfrm>
          <a:prstGeom prst="rect">
            <a:avLst/>
          </a:prstGeom>
          <a:noFill/>
          <a:ln>
            <a:noFill/>
          </a:ln>
        </p:spPr>
      </p:pic>
      <p:sp>
        <p:nvSpPr>
          <p:cNvPr id="352" name="Google Shape;35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353" name="Google Shape;353;p36"/>
          <p:cNvSpPr txBox="1">
            <a:spLocks noGrp="1"/>
          </p:cNvSpPr>
          <p:nvPr>
            <p:ph type="title"/>
          </p:nvPr>
        </p:nvSpPr>
        <p:spPr>
          <a:xfrm>
            <a:off x="387945" y="186503"/>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SARB 4:</a:t>
            </a:r>
            <a:r>
              <a:rPr lang="en"/>
              <a:t> SARB Hearing Letter</a:t>
            </a:r>
            <a:endParaRPr/>
          </a:p>
        </p:txBody>
      </p:sp>
      <p:cxnSp>
        <p:nvCxnSpPr>
          <p:cNvPr id="354" name="Google Shape;354;p36"/>
          <p:cNvCxnSpPr/>
          <p:nvPr/>
        </p:nvCxnSpPr>
        <p:spPr>
          <a:xfrm>
            <a:off x="4396475" y="1217200"/>
            <a:ext cx="0" cy="3104700"/>
          </a:xfrm>
          <a:prstGeom prst="straightConnector1">
            <a:avLst/>
          </a:prstGeom>
          <a:noFill/>
          <a:ln w="19050" cap="flat" cmpd="sng">
            <a:solidFill>
              <a:schemeClr val="accent4"/>
            </a:solidFill>
            <a:prstDash val="dot"/>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387945" y="186503"/>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Raleway Medium"/>
                <a:ea typeface="Raleway Medium"/>
                <a:cs typeface="Raleway Medium"/>
                <a:sym typeface="Raleway Medium"/>
              </a:rPr>
              <a:t>SARB Contracts</a:t>
            </a:r>
            <a:endParaRPr>
              <a:latin typeface="Raleway Medium"/>
              <a:ea typeface="Raleway Medium"/>
              <a:cs typeface="Raleway Medium"/>
              <a:sym typeface="Raleway Medium"/>
            </a:endParaRPr>
          </a:p>
        </p:txBody>
      </p:sp>
      <p:pic>
        <p:nvPicPr>
          <p:cNvPr id="360" name="Google Shape;360;p37"/>
          <p:cNvPicPr preferRelativeResize="0"/>
          <p:nvPr/>
        </p:nvPicPr>
        <p:blipFill>
          <a:blip r:embed="rId3">
            <a:alphaModFix/>
          </a:blip>
          <a:stretch>
            <a:fillRect/>
          </a:stretch>
        </p:blipFill>
        <p:spPr>
          <a:xfrm>
            <a:off x="969407" y="872620"/>
            <a:ext cx="3036950" cy="3930171"/>
          </a:xfrm>
          <a:prstGeom prst="rect">
            <a:avLst/>
          </a:prstGeom>
          <a:noFill/>
          <a:ln>
            <a:noFill/>
          </a:ln>
        </p:spPr>
      </p:pic>
      <p:pic>
        <p:nvPicPr>
          <p:cNvPr id="361" name="Google Shape;361;p37"/>
          <p:cNvPicPr preferRelativeResize="0"/>
          <p:nvPr/>
        </p:nvPicPr>
        <p:blipFill>
          <a:blip r:embed="rId4">
            <a:alphaModFix/>
          </a:blip>
          <a:stretch>
            <a:fillRect/>
          </a:stretch>
        </p:blipFill>
        <p:spPr>
          <a:xfrm>
            <a:off x="4720934" y="872620"/>
            <a:ext cx="3036950" cy="3930171"/>
          </a:xfrm>
          <a:prstGeom prst="rect">
            <a:avLst/>
          </a:prstGeom>
          <a:noFill/>
          <a:ln>
            <a:noFill/>
          </a:ln>
        </p:spPr>
      </p:pic>
      <p:sp>
        <p:nvSpPr>
          <p:cNvPr id="362" name="Google Shape;36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cxnSp>
        <p:nvCxnSpPr>
          <p:cNvPr id="363" name="Google Shape;363;p37"/>
          <p:cNvCxnSpPr/>
          <p:nvPr/>
        </p:nvCxnSpPr>
        <p:spPr>
          <a:xfrm>
            <a:off x="4396475" y="1124900"/>
            <a:ext cx="0" cy="3146400"/>
          </a:xfrm>
          <a:prstGeom prst="straightConnector1">
            <a:avLst/>
          </a:prstGeom>
          <a:noFill/>
          <a:ln w="19050" cap="flat" cmpd="sng">
            <a:solidFill>
              <a:schemeClr val="accent4"/>
            </a:solidFill>
            <a:prstDash val="dot"/>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p:nvPr/>
        </p:nvSpPr>
        <p:spPr>
          <a:xfrm>
            <a:off x="304800" y="259275"/>
            <a:ext cx="4530300" cy="45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accent6"/>
                </a:solidFill>
                <a:latin typeface="Raleway"/>
                <a:ea typeface="Raleway"/>
                <a:cs typeface="Raleway"/>
                <a:sym typeface="Raleway"/>
              </a:rPr>
              <a:t>Probation Referrals</a:t>
            </a:r>
            <a:endParaRPr sz="3200">
              <a:solidFill>
                <a:schemeClr val="accent6"/>
              </a:solidFill>
              <a:latin typeface="Raleway"/>
              <a:ea typeface="Raleway"/>
              <a:cs typeface="Raleway"/>
              <a:sym typeface="Raleway"/>
            </a:endParaRPr>
          </a:p>
          <a:p>
            <a:pPr marL="0" lvl="0" indent="0" algn="l" rtl="0">
              <a:spcBef>
                <a:spcPts val="0"/>
              </a:spcBef>
              <a:spcAft>
                <a:spcPts val="0"/>
              </a:spcAft>
              <a:buNone/>
            </a:pPr>
            <a:endParaRPr sz="1800">
              <a:solidFill>
                <a:schemeClr val="accent6"/>
              </a:solidFill>
              <a:latin typeface="Lato"/>
              <a:ea typeface="Lato"/>
              <a:cs typeface="Lato"/>
              <a:sym typeface="Lato"/>
            </a:endParaRPr>
          </a:p>
          <a:p>
            <a:pPr marL="457200" lvl="0" indent="0" algn="l" rtl="0">
              <a:spcBef>
                <a:spcPts val="0"/>
              </a:spcBef>
              <a:spcAft>
                <a:spcPts val="0"/>
              </a:spcAft>
              <a:buNone/>
            </a:pPr>
            <a:r>
              <a:rPr lang="en" sz="1800">
                <a:solidFill>
                  <a:schemeClr val="dk1"/>
                </a:solidFill>
                <a:latin typeface="Lato"/>
                <a:ea typeface="Lato"/>
                <a:cs typeface="Lato"/>
                <a:sym typeface="Lato"/>
              </a:rPr>
              <a:t>Must have received SARB letters </a:t>
            </a:r>
            <a:br>
              <a:rPr lang="en" sz="1800">
                <a:solidFill>
                  <a:schemeClr val="dk1"/>
                </a:solidFill>
                <a:latin typeface="Lato"/>
                <a:ea typeface="Lato"/>
                <a:cs typeface="Lato"/>
                <a:sym typeface="Lato"/>
              </a:rPr>
            </a:br>
            <a:r>
              <a:rPr lang="en" sz="1800">
                <a:solidFill>
                  <a:schemeClr val="dk1"/>
                </a:solidFill>
                <a:latin typeface="Lato"/>
                <a:ea typeface="Lato"/>
                <a:cs typeface="Lato"/>
                <a:sym typeface="Lato"/>
              </a:rPr>
              <a:t>1 &amp; 2 for the current school year</a:t>
            </a:r>
            <a:endParaRPr sz="1800">
              <a:solidFill>
                <a:schemeClr val="dk1"/>
              </a:solidFill>
              <a:latin typeface="Lato"/>
              <a:ea typeface="Lato"/>
              <a:cs typeface="Lato"/>
              <a:sym typeface="Lato"/>
            </a:endParaRPr>
          </a:p>
          <a:p>
            <a:pPr marL="457200" lvl="0" indent="0" algn="l" rtl="0">
              <a:spcBef>
                <a:spcPts val="0"/>
              </a:spcBef>
              <a:spcAft>
                <a:spcPts val="0"/>
              </a:spcAft>
              <a:buNone/>
            </a:pPr>
            <a:endParaRPr sz="1800">
              <a:solidFill>
                <a:schemeClr val="dk1"/>
              </a:solidFill>
              <a:latin typeface="Lato"/>
              <a:ea typeface="Lato"/>
              <a:cs typeface="Lato"/>
              <a:sym typeface="Lato"/>
            </a:endParaRPr>
          </a:p>
          <a:p>
            <a:pPr marL="457200" lvl="0" indent="0" algn="l" rtl="0">
              <a:spcBef>
                <a:spcPts val="0"/>
              </a:spcBef>
              <a:spcAft>
                <a:spcPts val="0"/>
              </a:spcAft>
              <a:buNone/>
            </a:pPr>
            <a:r>
              <a:rPr lang="en" sz="1800">
                <a:solidFill>
                  <a:schemeClr val="dk1"/>
                </a:solidFill>
                <a:latin typeface="Lato"/>
                <a:ea typeface="Lato"/>
                <a:cs typeface="Lato"/>
                <a:sym typeface="Lato"/>
              </a:rPr>
              <a:t>Must have attended a SARB Hearing </a:t>
            </a:r>
            <a:br>
              <a:rPr lang="en" sz="1800">
                <a:solidFill>
                  <a:schemeClr val="dk1"/>
                </a:solidFill>
                <a:latin typeface="Lato"/>
                <a:ea typeface="Lato"/>
                <a:cs typeface="Lato"/>
                <a:sym typeface="Lato"/>
              </a:rPr>
            </a:br>
            <a:r>
              <a:rPr lang="en" sz="1800">
                <a:solidFill>
                  <a:schemeClr val="dk1"/>
                </a:solidFill>
                <a:latin typeface="Lato"/>
                <a:ea typeface="Lato"/>
                <a:cs typeface="Lato"/>
                <a:sym typeface="Lato"/>
              </a:rPr>
              <a:t>within the past year</a:t>
            </a:r>
            <a:endParaRPr sz="1800">
              <a:solidFill>
                <a:schemeClr val="dk1"/>
              </a:solidFill>
              <a:latin typeface="Lato"/>
              <a:ea typeface="Lato"/>
              <a:cs typeface="Lato"/>
              <a:sym typeface="Lato"/>
            </a:endParaRPr>
          </a:p>
          <a:p>
            <a:pPr marL="457200" lvl="0" indent="0" algn="l" rtl="0">
              <a:spcBef>
                <a:spcPts val="0"/>
              </a:spcBef>
              <a:spcAft>
                <a:spcPts val="0"/>
              </a:spcAft>
              <a:buNone/>
            </a:pPr>
            <a:endParaRPr sz="1800">
              <a:solidFill>
                <a:schemeClr val="dk1"/>
              </a:solidFill>
              <a:latin typeface="Lato"/>
              <a:ea typeface="Lato"/>
              <a:cs typeface="Lato"/>
              <a:sym typeface="Lato"/>
            </a:endParaRPr>
          </a:p>
          <a:p>
            <a:pPr marL="457200" lvl="0" indent="0" algn="l" rtl="0">
              <a:spcBef>
                <a:spcPts val="0"/>
              </a:spcBef>
              <a:spcAft>
                <a:spcPts val="0"/>
              </a:spcAft>
              <a:buNone/>
            </a:pPr>
            <a:r>
              <a:rPr lang="en" sz="1800">
                <a:solidFill>
                  <a:schemeClr val="dk1"/>
                </a:solidFill>
                <a:latin typeface="Lato"/>
                <a:ea typeface="Lato"/>
                <a:cs typeface="Lato"/>
                <a:sym typeface="Lato"/>
              </a:rPr>
              <a:t>Required docs from the referring Administrator/site staff</a:t>
            </a:r>
            <a:endParaRPr sz="1800">
              <a:solidFill>
                <a:schemeClr val="dk1"/>
              </a:solidFill>
              <a:latin typeface="Lato"/>
              <a:ea typeface="Lato"/>
              <a:cs typeface="Lato"/>
              <a:sym typeface="Lato"/>
            </a:endParaRPr>
          </a:p>
          <a:p>
            <a:pPr marL="914400" lvl="0" indent="-317500" algn="l" rtl="0">
              <a:spcBef>
                <a:spcPts val="600"/>
              </a:spcBef>
              <a:spcAft>
                <a:spcPts val="0"/>
              </a:spcAft>
              <a:buClr>
                <a:srgbClr val="9E9E9E"/>
              </a:buClr>
              <a:buSzPts val="1400"/>
              <a:buFont typeface="Lato"/>
              <a:buChar char="▷"/>
            </a:pPr>
            <a:r>
              <a:rPr lang="en">
                <a:solidFill>
                  <a:srgbClr val="9E9E9E"/>
                </a:solidFill>
                <a:latin typeface="Lato"/>
                <a:ea typeface="Lato"/>
                <a:cs typeface="Lato"/>
                <a:sym typeface="Lato"/>
              </a:rPr>
              <a:t>Orange County SARB Referral Form</a:t>
            </a:r>
            <a:endParaRPr>
              <a:solidFill>
                <a:srgbClr val="9E9E9E"/>
              </a:solidFill>
              <a:latin typeface="Lato"/>
              <a:ea typeface="Lato"/>
              <a:cs typeface="Lato"/>
              <a:sym typeface="Lato"/>
            </a:endParaRPr>
          </a:p>
          <a:p>
            <a:pPr marL="914400" lvl="0" indent="-317500" algn="l" rtl="0">
              <a:spcBef>
                <a:spcPts val="0"/>
              </a:spcBef>
              <a:spcAft>
                <a:spcPts val="0"/>
              </a:spcAft>
              <a:buClr>
                <a:srgbClr val="9E9E9E"/>
              </a:buClr>
              <a:buSzPts val="1400"/>
              <a:buFont typeface="Lato"/>
              <a:buChar char="▷"/>
            </a:pPr>
            <a:r>
              <a:rPr lang="en">
                <a:solidFill>
                  <a:srgbClr val="9E9E9E"/>
                </a:solidFill>
                <a:latin typeface="Lato"/>
                <a:ea typeface="Lato"/>
                <a:cs typeface="Lato"/>
                <a:sym typeface="Lato"/>
              </a:rPr>
              <a:t>DA Student Case Narrative Summary</a:t>
            </a:r>
            <a:endParaRPr>
              <a:solidFill>
                <a:srgbClr val="9E9E9E"/>
              </a:solidFill>
              <a:latin typeface="Lato"/>
              <a:ea typeface="Lato"/>
              <a:cs typeface="Lato"/>
              <a:sym typeface="Lato"/>
            </a:endParaRPr>
          </a:p>
          <a:p>
            <a:pPr marL="914400" lvl="0" indent="-317500" algn="l" rtl="0">
              <a:spcBef>
                <a:spcPts val="0"/>
              </a:spcBef>
              <a:spcAft>
                <a:spcPts val="0"/>
              </a:spcAft>
              <a:buClr>
                <a:srgbClr val="9E9E9E"/>
              </a:buClr>
              <a:buSzPts val="1400"/>
              <a:buFont typeface="Lato"/>
              <a:buChar char="▷"/>
            </a:pPr>
            <a:r>
              <a:rPr lang="en">
                <a:solidFill>
                  <a:srgbClr val="9E9E9E"/>
                </a:solidFill>
                <a:latin typeface="Lato"/>
                <a:ea typeface="Lato"/>
                <a:cs typeface="Lato"/>
                <a:sym typeface="Lato"/>
              </a:rPr>
              <a:t>Correspondence to/from parent</a:t>
            </a:r>
            <a:endParaRPr>
              <a:solidFill>
                <a:srgbClr val="9E9E9E"/>
              </a:solidFill>
              <a:latin typeface="Lato"/>
              <a:ea typeface="Lato"/>
              <a:cs typeface="Lato"/>
              <a:sym typeface="Lato"/>
            </a:endParaRPr>
          </a:p>
          <a:p>
            <a:pPr marL="914400" lvl="0" indent="-317500" algn="l" rtl="0">
              <a:spcBef>
                <a:spcPts val="0"/>
              </a:spcBef>
              <a:spcAft>
                <a:spcPts val="0"/>
              </a:spcAft>
              <a:buClr>
                <a:srgbClr val="9E9E9E"/>
              </a:buClr>
              <a:buSzPts val="1400"/>
              <a:buFont typeface="Lato"/>
              <a:buChar char="▷"/>
            </a:pPr>
            <a:r>
              <a:rPr lang="en">
                <a:solidFill>
                  <a:srgbClr val="9E9E9E"/>
                </a:solidFill>
                <a:latin typeface="Lato"/>
                <a:ea typeface="Lato"/>
                <a:cs typeface="Lato"/>
                <a:sym typeface="Lato"/>
              </a:rPr>
              <a:t>Copy of parent’s ID or RAPTOR</a:t>
            </a:r>
            <a:endParaRPr>
              <a:solidFill>
                <a:srgbClr val="9E9E9E"/>
              </a:solidFill>
              <a:latin typeface="Lato"/>
              <a:ea typeface="Lato"/>
              <a:cs typeface="Lato"/>
              <a:sym typeface="Lato"/>
            </a:endParaRPr>
          </a:p>
          <a:p>
            <a:pPr marL="914400" lvl="0" indent="-317500" algn="l" rtl="0">
              <a:spcBef>
                <a:spcPts val="0"/>
              </a:spcBef>
              <a:spcAft>
                <a:spcPts val="0"/>
              </a:spcAft>
              <a:buClr>
                <a:srgbClr val="9E9E9E"/>
              </a:buClr>
              <a:buSzPts val="1400"/>
              <a:buFont typeface="Lato"/>
              <a:buChar char="▷"/>
            </a:pPr>
            <a:r>
              <a:rPr lang="en">
                <a:solidFill>
                  <a:srgbClr val="9E9E9E"/>
                </a:solidFill>
                <a:latin typeface="Lato"/>
                <a:ea typeface="Lato"/>
                <a:cs typeface="Lato"/>
                <a:sym typeface="Lato"/>
              </a:rPr>
              <a:t>Other</a:t>
            </a:r>
            <a:endParaRPr>
              <a:solidFill>
                <a:srgbClr val="9E9E9E"/>
              </a:solidFill>
              <a:latin typeface="Lato"/>
              <a:ea typeface="Lato"/>
              <a:cs typeface="Lato"/>
              <a:sym typeface="Lato"/>
            </a:endParaRPr>
          </a:p>
          <a:p>
            <a:pPr marL="457200" lvl="0" indent="0" algn="l" rtl="0">
              <a:spcBef>
                <a:spcPts val="0"/>
              </a:spcBef>
              <a:spcAft>
                <a:spcPts val="0"/>
              </a:spcAft>
              <a:buNone/>
            </a:pPr>
            <a:endParaRPr sz="1800">
              <a:solidFill>
                <a:schemeClr val="dk1"/>
              </a:solidFill>
              <a:latin typeface="Lato"/>
              <a:ea typeface="Lato"/>
              <a:cs typeface="Lato"/>
              <a:sym typeface="Lato"/>
            </a:endParaRPr>
          </a:p>
          <a:p>
            <a:pPr marL="457200" lvl="0" indent="0" algn="l" rtl="0">
              <a:spcBef>
                <a:spcPts val="0"/>
              </a:spcBef>
              <a:spcAft>
                <a:spcPts val="0"/>
              </a:spcAft>
              <a:buNone/>
            </a:pPr>
            <a:endParaRPr sz="1800">
              <a:solidFill>
                <a:schemeClr val="dk1"/>
              </a:solidFill>
              <a:latin typeface="Lato"/>
              <a:ea typeface="Lato"/>
              <a:cs typeface="Lato"/>
              <a:sym typeface="Lato"/>
            </a:endParaRPr>
          </a:p>
          <a:p>
            <a:pPr marL="0" lvl="0" indent="0" algn="l" rtl="0">
              <a:spcBef>
                <a:spcPts val="0"/>
              </a:spcBef>
              <a:spcAft>
                <a:spcPts val="0"/>
              </a:spcAft>
              <a:buNone/>
            </a:pPr>
            <a:endParaRPr sz="2400">
              <a:solidFill>
                <a:schemeClr val="dk1"/>
              </a:solidFill>
              <a:latin typeface="Lato"/>
              <a:ea typeface="Lato"/>
              <a:cs typeface="Lato"/>
              <a:sym typeface="Lato"/>
            </a:endParaRPr>
          </a:p>
          <a:p>
            <a:pPr marL="0" lvl="0" indent="0" algn="l" rtl="0">
              <a:spcBef>
                <a:spcPts val="0"/>
              </a:spcBef>
              <a:spcAft>
                <a:spcPts val="0"/>
              </a:spcAft>
              <a:buNone/>
            </a:pPr>
            <a:endParaRPr sz="2400">
              <a:solidFill>
                <a:schemeClr val="dk1"/>
              </a:solidFill>
              <a:latin typeface="Lato"/>
              <a:ea typeface="Lato"/>
              <a:cs typeface="Lato"/>
              <a:sym typeface="Lato"/>
            </a:endParaRPr>
          </a:p>
          <a:p>
            <a:pPr marL="457200" lvl="0" indent="0" algn="l" rtl="0">
              <a:spcBef>
                <a:spcPts val="0"/>
              </a:spcBef>
              <a:spcAft>
                <a:spcPts val="0"/>
              </a:spcAft>
              <a:buNone/>
            </a:pPr>
            <a:endParaRPr sz="2400">
              <a:solidFill>
                <a:schemeClr val="dk1"/>
              </a:solidFill>
              <a:latin typeface="Lato"/>
              <a:ea typeface="Lato"/>
              <a:cs typeface="Lato"/>
              <a:sym typeface="Lato"/>
            </a:endParaRPr>
          </a:p>
          <a:p>
            <a:pPr marL="0" lvl="0" indent="0" algn="l" rtl="0">
              <a:spcBef>
                <a:spcPts val="0"/>
              </a:spcBef>
              <a:spcAft>
                <a:spcPts val="0"/>
              </a:spcAft>
              <a:buNone/>
            </a:pPr>
            <a:endParaRPr sz="2400">
              <a:solidFill>
                <a:schemeClr val="dk1"/>
              </a:solidFill>
              <a:latin typeface="Lato"/>
              <a:ea typeface="Lato"/>
              <a:cs typeface="Lato"/>
              <a:sym typeface="Lato"/>
            </a:endParaRPr>
          </a:p>
        </p:txBody>
      </p:sp>
      <p:pic>
        <p:nvPicPr>
          <p:cNvPr id="369" name="Google Shape;369;p38"/>
          <p:cNvPicPr preferRelativeResize="0"/>
          <p:nvPr/>
        </p:nvPicPr>
        <p:blipFill rotWithShape="1">
          <a:blip r:embed="rId3">
            <a:alphaModFix/>
          </a:blip>
          <a:srcRect l="2037" t="959" b="2113"/>
          <a:stretch/>
        </p:blipFill>
        <p:spPr>
          <a:xfrm>
            <a:off x="5127575" y="199050"/>
            <a:ext cx="3632425" cy="4689675"/>
          </a:xfrm>
          <a:prstGeom prst="rect">
            <a:avLst/>
          </a:prstGeom>
          <a:noFill/>
          <a:ln w="9525" cap="flat" cmpd="sng">
            <a:solidFill>
              <a:srgbClr val="D9D9D9"/>
            </a:solidFill>
            <a:prstDash val="solid"/>
            <a:round/>
            <a:headEnd type="none" w="sm" len="sm"/>
            <a:tailEnd type="none" w="sm" len="sm"/>
          </a:ln>
        </p:spPr>
      </p:pic>
      <p:grpSp>
        <p:nvGrpSpPr>
          <p:cNvPr id="370" name="Google Shape;370;p38"/>
          <p:cNvGrpSpPr/>
          <p:nvPr/>
        </p:nvGrpSpPr>
        <p:grpSpPr>
          <a:xfrm>
            <a:off x="642600" y="1298425"/>
            <a:ext cx="82500" cy="1682525"/>
            <a:chOff x="718800" y="1222225"/>
            <a:chExt cx="82500" cy="1682525"/>
          </a:xfrm>
        </p:grpSpPr>
        <p:cxnSp>
          <p:nvCxnSpPr>
            <p:cNvPr id="371" name="Google Shape;371;p38"/>
            <p:cNvCxnSpPr/>
            <p:nvPr/>
          </p:nvCxnSpPr>
          <p:spPr>
            <a:xfrm>
              <a:off x="760050" y="1238850"/>
              <a:ext cx="0" cy="1665900"/>
            </a:xfrm>
            <a:prstGeom prst="straightConnector1">
              <a:avLst/>
            </a:prstGeom>
            <a:noFill/>
            <a:ln w="19050" cap="flat" cmpd="sng">
              <a:solidFill>
                <a:schemeClr val="accent4"/>
              </a:solidFill>
              <a:prstDash val="dot"/>
              <a:round/>
              <a:headEnd type="none" w="med" len="med"/>
              <a:tailEnd type="none" w="med" len="med"/>
            </a:ln>
          </p:spPr>
        </p:cxnSp>
        <p:sp>
          <p:nvSpPr>
            <p:cNvPr id="372" name="Google Shape;372;p38"/>
            <p:cNvSpPr/>
            <p:nvPr/>
          </p:nvSpPr>
          <p:spPr>
            <a:xfrm flipH="1">
              <a:off x="718800" y="1222225"/>
              <a:ext cx="82500" cy="8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flipH="1">
              <a:off x="718800" y="2052314"/>
              <a:ext cx="82500" cy="8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flipH="1">
              <a:off x="718800" y="2813250"/>
              <a:ext cx="82500" cy="8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9"/>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80" name="Google Shape;380;p39"/>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381" name="Google Shape;381;p3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382" name="Google Shape;382;p39"/>
          <p:cNvPicPr preferRelativeResize="0"/>
          <p:nvPr/>
        </p:nvPicPr>
        <p:blipFill>
          <a:blip r:embed="rId3">
            <a:alphaModFix/>
          </a:blip>
          <a:stretch>
            <a:fillRect/>
          </a:stretch>
        </p:blipFill>
        <p:spPr>
          <a:xfrm>
            <a:off x="829525" y="41225"/>
            <a:ext cx="7378450" cy="49189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0"/>
          <p:cNvSpPr txBox="1">
            <a:spLocks noGrp="1"/>
          </p:cNvSpPr>
          <p:nvPr>
            <p:ph type="title"/>
          </p:nvPr>
        </p:nvSpPr>
        <p:spPr>
          <a:xfrm>
            <a:off x="387945" y="430760"/>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N O T E S</a:t>
            </a:r>
            <a:endParaRPr sz="3000"/>
          </a:p>
        </p:txBody>
      </p:sp>
      <p:sp>
        <p:nvSpPr>
          <p:cNvPr id="388" name="Google Shape;388;p4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381000" lvl="0" indent="-279400" algn="l" rtl="0">
              <a:spcBef>
                <a:spcPts val="600"/>
              </a:spcBef>
              <a:spcAft>
                <a:spcPts val="0"/>
              </a:spcAft>
              <a:buSzPts val="1400"/>
              <a:buChar char="●"/>
            </a:pPr>
            <a:r>
              <a:rPr lang="en" sz="1400"/>
              <a:t>Notify student services of language service needs for DA Meeting</a:t>
            </a:r>
            <a:endParaRPr sz="1400"/>
          </a:p>
          <a:p>
            <a:pPr marL="762000" lvl="1" indent="-279400" algn="l" rtl="0">
              <a:spcBef>
                <a:spcPts val="0"/>
              </a:spcBef>
              <a:spcAft>
                <a:spcPts val="0"/>
              </a:spcAft>
              <a:buSzPts val="1400"/>
              <a:buChar char="○"/>
            </a:pPr>
            <a:r>
              <a:rPr lang="en" sz="1400"/>
              <a:t>Verify with parent their attendance</a:t>
            </a:r>
            <a:endParaRPr sz="1400"/>
          </a:p>
          <a:p>
            <a:pPr marL="381000" lvl="0" indent="-279400" algn="l" rtl="0">
              <a:spcBef>
                <a:spcPts val="0"/>
              </a:spcBef>
              <a:spcAft>
                <a:spcPts val="0"/>
              </a:spcAft>
              <a:buClr>
                <a:srgbClr val="000000"/>
              </a:buClr>
              <a:buSzPts val="1400"/>
              <a:buChar char="●"/>
            </a:pPr>
            <a:r>
              <a:rPr lang="en" sz="1400">
                <a:solidFill>
                  <a:srgbClr val="000000"/>
                </a:solidFill>
                <a:highlight>
                  <a:srgbClr val="FFFF00"/>
                </a:highlight>
              </a:rPr>
              <a:t>Site Admin must arrange language service needs for SARB Hearings</a:t>
            </a:r>
            <a:endParaRPr sz="1400">
              <a:solidFill>
                <a:srgbClr val="000000"/>
              </a:solidFill>
              <a:highlight>
                <a:srgbClr val="FFFF00"/>
              </a:highlight>
            </a:endParaRPr>
          </a:p>
          <a:p>
            <a:pPr marL="381000" lvl="0" indent="-279400" algn="l" rtl="0">
              <a:spcBef>
                <a:spcPts val="0"/>
              </a:spcBef>
              <a:spcAft>
                <a:spcPts val="0"/>
              </a:spcAft>
              <a:buSzPts val="1400"/>
              <a:buChar char="●"/>
            </a:pPr>
            <a:r>
              <a:rPr lang="en" sz="1400"/>
              <a:t>SARB 1 and SARB 2 letters must be sent out before a District Attorney Meeting referral</a:t>
            </a:r>
            <a:endParaRPr sz="1400"/>
          </a:p>
          <a:p>
            <a:pPr marL="381000" lvl="0" indent="-279400" algn="l" rtl="0">
              <a:spcBef>
                <a:spcPts val="0"/>
              </a:spcBef>
              <a:spcAft>
                <a:spcPts val="0"/>
              </a:spcAft>
              <a:buSzPts val="1400"/>
              <a:buChar char="●"/>
            </a:pPr>
            <a:r>
              <a:rPr lang="en" sz="1400"/>
              <a:t>Students must be given ample time to improve their attendance between SARB 1, 2, 3, and 4</a:t>
            </a:r>
            <a:endParaRPr sz="1400"/>
          </a:p>
          <a:p>
            <a:pPr marL="381000" lvl="0" indent="-279400" algn="l" rtl="0">
              <a:spcBef>
                <a:spcPts val="0"/>
              </a:spcBef>
              <a:spcAft>
                <a:spcPts val="0"/>
              </a:spcAft>
              <a:buSzPts val="1400"/>
              <a:buChar char="●"/>
            </a:pPr>
            <a:r>
              <a:rPr lang="en" sz="1400"/>
              <a:t>Students who are almost 17 years of age and older cannot be referred to Probation</a:t>
            </a:r>
            <a:endParaRPr sz="1400"/>
          </a:p>
          <a:p>
            <a:pPr marL="381000" lvl="0" indent="-279400" algn="l" rtl="0">
              <a:spcBef>
                <a:spcPts val="0"/>
              </a:spcBef>
              <a:spcAft>
                <a:spcPts val="0"/>
              </a:spcAft>
              <a:buSzPts val="1400"/>
              <a:buChar char="●"/>
            </a:pPr>
            <a:r>
              <a:rPr lang="en" sz="1400"/>
              <a:t>Canvas Page available for further assistance</a:t>
            </a:r>
            <a:endParaRPr sz="1400"/>
          </a:p>
          <a:p>
            <a:pPr marL="381000" lvl="0" indent="-279400" algn="l" rtl="0">
              <a:spcBef>
                <a:spcPts val="0"/>
              </a:spcBef>
              <a:spcAft>
                <a:spcPts val="0"/>
              </a:spcAft>
              <a:buSzPts val="1400"/>
              <a:buChar char="●"/>
            </a:pPr>
            <a:r>
              <a:rPr lang="en" sz="1400"/>
              <a:t>All resources/pages used in the Presentation are available on the Intranet</a:t>
            </a:r>
            <a:endParaRPr sz="1400"/>
          </a:p>
          <a:p>
            <a:pPr marL="0" lvl="0" indent="0" algn="l" rtl="0">
              <a:spcBef>
                <a:spcPts val="600"/>
              </a:spcBef>
              <a:spcAft>
                <a:spcPts val="0"/>
              </a:spcAft>
              <a:buNone/>
            </a:pPr>
            <a:r>
              <a:rPr lang="en" sz="1400"/>
              <a:t> </a:t>
            </a:r>
            <a:endParaRPr sz="1400"/>
          </a:p>
        </p:txBody>
      </p:sp>
      <p:sp>
        <p:nvSpPr>
          <p:cNvPr id="389" name="Google Shape;38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p:nvPr/>
        </p:nvSpPr>
        <p:spPr>
          <a:xfrm>
            <a:off x="4749075" y="1322525"/>
            <a:ext cx="4314600" cy="274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txBox="1">
            <a:spLocks noGrp="1"/>
          </p:cNvSpPr>
          <p:nvPr>
            <p:ph type="body" idx="4294967295"/>
          </p:nvPr>
        </p:nvSpPr>
        <p:spPr>
          <a:xfrm>
            <a:off x="456650" y="265475"/>
            <a:ext cx="4173900" cy="45096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4800">
                <a:latin typeface="Raleway"/>
                <a:ea typeface="Raleway"/>
                <a:cs typeface="Raleway"/>
                <a:sym typeface="Raleway"/>
              </a:rPr>
              <a:t>Introductions</a:t>
            </a:r>
            <a:endParaRPr sz="4800">
              <a:latin typeface="Raleway"/>
              <a:ea typeface="Raleway"/>
              <a:cs typeface="Raleway"/>
              <a:sym typeface="Raleway"/>
            </a:endParaRPr>
          </a:p>
          <a:p>
            <a:pPr marL="0" lvl="0" indent="0" algn="l" rtl="0">
              <a:spcBef>
                <a:spcPts val="600"/>
              </a:spcBef>
              <a:spcAft>
                <a:spcPts val="0"/>
              </a:spcAft>
              <a:buNone/>
            </a:pPr>
            <a:endParaRPr>
              <a:solidFill>
                <a:schemeClr val="accent6"/>
              </a:solidFill>
            </a:endParaRPr>
          </a:p>
          <a:p>
            <a:pPr marL="0" lvl="0" indent="0" algn="ctr" rtl="0">
              <a:spcBef>
                <a:spcPts val="600"/>
              </a:spcBef>
              <a:spcAft>
                <a:spcPts val="0"/>
              </a:spcAft>
              <a:buNone/>
            </a:pPr>
            <a:r>
              <a:rPr lang="en"/>
              <a:t>Please share your name </a:t>
            </a:r>
            <a:br>
              <a:rPr lang="en"/>
            </a:br>
            <a:r>
              <a:rPr lang="en"/>
              <a:t>and location</a:t>
            </a:r>
            <a:endParaRPr/>
          </a:p>
          <a:p>
            <a:pPr marL="0" lvl="0" indent="0" algn="ctr" rtl="0">
              <a:spcBef>
                <a:spcPts val="600"/>
              </a:spcBef>
              <a:spcAft>
                <a:spcPts val="0"/>
              </a:spcAft>
              <a:buNone/>
            </a:pPr>
            <a:endParaRPr/>
          </a:p>
          <a:p>
            <a:pPr marL="0" lvl="0" indent="0" algn="ctr" rtl="0">
              <a:spcBef>
                <a:spcPts val="600"/>
              </a:spcBef>
              <a:spcAft>
                <a:spcPts val="0"/>
              </a:spcAft>
              <a:buNone/>
            </a:pPr>
            <a:r>
              <a:rPr lang="en"/>
              <a:t>What is your desired outcome for today’s workshop?</a:t>
            </a:r>
            <a:endParaRPr/>
          </a:p>
        </p:txBody>
      </p:sp>
      <p:sp>
        <p:nvSpPr>
          <p:cNvPr id="106" name="Google Shape;106;p14"/>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107" name="Google Shape;107;p14"/>
          <p:cNvPicPr preferRelativeResize="0"/>
          <p:nvPr/>
        </p:nvPicPr>
        <p:blipFill>
          <a:blip r:embed="rId3">
            <a:alphaModFix/>
          </a:blip>
          <a:stretch>
            <a:fillRect/>
          </a:stretch>
        </p:blipFill>
        <p:spPr>
          <a:xfrm>
            <a:off x="4864025" y="1095038"/>
            <a:ext cx="4279975" cy="2850463"/>
          </a:xfrm>
          <a:prstGeom prst="rect">
            <a:avLst/>
          </a:prstGeom>
          <a:noFill/>
          <a:ln>
            <a:noFill/>
          </a:ln>
        </p:spPr>
      </p:pic>
      <p:sp>
        <p:nvSpPr>
          <p:cNvPr id="108" name="Google Shape;108;p14"/>
          <p:cNvSpPr/>
          <p:nvPr/>
        </p:nvSpPr>
        <p:spPr>
          <a:xfrm>
            <a:off x="2153600" y="1945350"/>
            <a:ext cx="707400" cy="22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2153600" y="3215275"/>
            <a:ext cx="707400" cy="22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
        <p:nvSpPr>
          <p:cNvPr id="394" name="Google Shape;394;p41"/>
          <p:cNvSpPr txBox="1">
            <a:spLocks noGrp="1"/>
          </p:cNvSpPr>
          <p:nvPr>
            <p:ph type="body" idx="4294967295"/>
          </p:nvPr>
        </p:nvSpPr>
        <p:spPr>
          <a:xfrm>
            <a:off x="1049350" y="1400763"/>
            <a:ext cx="5796000" cy="64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a:t>Use big image.</a:t>
            </a:r>
            <a:endParaRPr sz="2400"/>
          </a:p>
        </p:txBody>
      </p:sp>
      <p:sp>
        <p:nvSpPr>
          <p:cNvPr id="395" name="Google Shape;395;p4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396" name="Google Shape;396;p41" descr="assorted leaves on black textile"/>
          <p:cNvPicPr preferRelativeResize="0"/>
          <p:nvPr/>
        </p:nvPicPr>
        <p:blipFill rotWithShape="1">
          <a:blip r:embed="rId4">
            <a:alphaModFix/>
          </a:blip>
          <a:srcRect t="16072" b="14651"/>
          <a:stretch/>
        </p:blipFill>
        <p:spPr>
          <a:xfrm>
            <a:off x="0" y="0"/>
            <a:ext cx="9143999" cy="5143500"/>
          </a:xfrm>
          <a:prstGeom prst="rect">
            <a:avLst/>
          </a:prstGeom>
          <a:noFill/>
          <a:ln>
            <a:noFill/>
          </a:ln>
        </p:spPr>
      </p:pic>
      <p:sp>
        <p:nvSpPr>
          <p:cNvPr id="397" name="Google Shape;397;p41"/>
          <p:cNvSpPr txBox="1">
            <a:spLocks noGrp="1"/>
          </p:cNvSpPr>
          <p:nvPr>
            <p:ph type="title" idx="4294967295"/>
          </p:nvPr>
        </p:nvSpPr>
        <p:spPr>
          <a:xfrm>
            <a:off x="1592475" y="2371794"/>
            <a:ext cx="5796000" cy="55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Thank You !</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115" name="Google Shape;115;p15"/>
          <p:cNvSpPr txBox="1"/>
          <p:nvPr/>
        </p:nvSpPr>
        <p:spPr>
          <a:xfrm>
            <a:off x="3866675" y="547400"/>
            <a:ext cx="3495300" cy="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dk1"/>
                </a:solidFill>
                <a:latin typeface="Raleway"/>
                <a:ea typeface="Raleway"/>
                <a:cs typeface="Raleway"/>
                <a:sym typeface="Raleway"/>
              </a:rPr>
              <a:t>Resources</a:t>
            </a:r>
            <a:endParaRPr sz="4800">
              <a:solidFill>
                <a:schemeClr val="dk1"/>
              </a:solidFill>
              <a:latin typeface="Raleway"/>
              <a:ea typeface="Raleway"/>
              <a:cs typeface="Raleway"/>
              <a:sym typeface="Raleway"/>
            </a:endParaRPr>
          </a:p>
        </p:txBody>
      </p:sp>
      <p:pic>
        <p:nvPicPr>
          <p:cNvPr id="116" name="Google Shape;116;p15" descr="purple, blue, and red hands illustration"/>
          <p:cNvPicPr preferRelativeResize="0"/>
          <p:nvPr/>
        </p:nvPicPr>
        <p:blipFill>
          <a:blip r:embed="rId3">
            <a:alphaModFix/>
          </a:blip>
          <a:stretch>
            <a:fillRect/>
          </a:stretch>
        </p:blipFill>
        <p:spPr>
          <a:xfrm>
            <a:off x="0" y="0"/>
            <a:ext cx="3368625" cy="5052950"/>
          </a:xfrm>
          <a:prstGeom prst="rect">
            <a:avLst/>
          </a:prstGeom>
          <a:noFill/>
          <a:ln>
            <a:noFill/>
          </a:ln>
        </p:spPr>
      </p:pic>
      <p:sp>
        <p:nvSpPr>
          <p:cNvPr id="117" name="Google Shape;117;p15"/>
          <p:cNvSpPr txBox="1"/>
          <p:nvPr/>
        </p:nvSpPr>
        <p:spPr>
          <a:xfrm>
            <a:off x="3942875" y="1642775"/>
            <a:ext cx="5215800" cy="29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Lato"/>
                <a:ea typeface="Lato"/>
                <a:cs typeface="Lato"/>
                <a:sym typeface="Lato"/>
              </a:rPr>
              <a:t>IUSD Staff Intranet</a:t>
            </a:r>
            <a:endParaRPr sz="2400">
              <a:solidFill>
                <a:schemeClr val="dk1"/>
              </a:solidFill>
              <a:latin typeface="Lato"/>
              <a:ea typeface="Lato"/>
              <a:cs typeface="Lato"/>
              <a:sym typeface="Lato"/>
            </a:endParaRPr>
          </a:p>
          <a:p>
            <a:pPr marL="0" lvl="0" indent="0" algn="l" rtl="0">
              <a:spcBef>
                <a:spcPts val="0"/>
              </a:spcBef>
              <a:spcAft>
                <a:spcPts val="0"/>
              </a:spcAft>
              <a:buNone/>
            </a:pPr>
            <a:endParaRPr sz="3000">
              <a:solidFill>
                <a:schemeClr val="dk1"/>
              </a:solidFill>
              <a:latin typeface="Lato"/>
              <a:ea typeface="Lato"/>
              <a:cs typeface="Lato"/>
              <a:sym typeface="Lato"/>
            </a:endParaRPr>
          </a:p>
          <a:p>
            <a:pPr marL="0" lvl="0" indent="0" algn="l" rtl="0">
              <a:spcBef>
                <a:spcPts val="0"/>
              </a:spcBef>
              <a:spcAft>
                <a:spcPts val="0"/>
              </a:spcAft>
              <a:buNone/>
            </a:pPr>
            <a:r>
              <a:rPr lang="en" sz="2400">
                <a:solidFill>
                  <a:schemeClr val="dk1"/>
                </a:solidFill>
                <a:latin typeface="Lato"/>
                <a:ea typeface="Lato"/>
                <a:cs typeface="Lato"/>
                <a:sym typeface="Lato"/>
              </a:rPr>
              <a:t>Student Services:  Darian Kessler, Malissa Rogers, Tammy Blakely</a:t>
            </a:r>
            <a:endParaRPr sz="2400">
              <a:solidFill>
                <a:schemeClr val="dk1"/>
              </a:solidFill>
              <a:latin typeface="Lato"/>
              <a:ea typeface="Lato"/>
              <a:cs typeface="Lato"/>
              <a:sym typeface="Lato"/>
            </a:endParaRPr>
          </a:p>
          <a:p>
            <a:pPr marL="0" lvl="0" indent="0" algn="l" rtl="0">
              <a:spcBef>
                <a:spcPts val="0"/>
              </a:spcBef>
              <a:spcAft>
                <a:spcPts val="0"/>
              </a:spcAft>
              <a:buNone/>
            </a:pPr>
            <a:endParaRPr sz="2400">
              <a:solidFill>
                <a:schemeClr val="dk1"/>
              </a:solidFill>
              <a:latin typeface="Lato"/>
              <a:ea typeface="Lato"/>
              <a:cs typeface="Lato"/>
              <a:sym typeface="Lato"/>
            </a:endParaRPr>
          </a:p>
          <a:p>
            <a:pPr marL="0" lvl="0" indent="0" algn="l" rtl="0">
              <a:spcBef>
                <a:spcPts val="0"/>
              </a:spcBef>
              <a:spcAft>
                <a:spcPts val="0"/>
              </a:spcAft>
              <a:buNone/>
            </a:pPr>
            <a:r>
              <a:rPr lang="en" sz="1800">
                <a:solidFill>
                  <a:srgbClr val="33CCCC"/>
                </a:solidFill>
                <a:latin typeface="Lato"/>
                <a:ea typeface="Lato"/>
                <a:cs typeface="Lato"/>
                <a:sym typeface="Lato"/>
              </a:rPr>
              <a:t>https://intranet.iusd.org/studentserv/documents/SARBHandbook2018-19.pdf</a:t>
            </a:r>
            <a:endParaRPr sz="2400">
              <a:solidFill>
                <a:schemeClr val="dk1"/>
              </a:solidFill>
              <a:latin typeface="Lato"/>
              <a:ea typeface="Lato"/>
              <a:cs typeface="Lato"/>
              <a:sym typeface="Lato"/>
            </a:endParaRPr>
          </a:p>
          <a:p>
            <a:pPr marL="0" lvl="0" indent="0" algn="l" rtl="0">
              <a:spcBef>
                <a:spcPts val="0"/>
              </a:spcBef>
              <a:spcAft>
                <a:spcPts val="0"/>
              </a:spcAft>
              <a:buNone/>
            </a:pPr>
            <a:endParaRPr sz="2400">
              <a:solidFill>
                <a:schemeClr val="dk1"/>
              </a:solidFill>
              <a:latin typeface="Lato"/>
              <a:ea typeface="Lato"/>
              <a:cs typeface="Lato"/>
              <a:sym typeface="Lato"/>
            </a:endParaRPr>
          </a:p>
          <a:p>
            <a:pPr marL="0" lvl="0" indent="0" algn="l" rtl="0">
              <a:spcBef>
                <a:spcPts val="0"/>
              </a:spcBef>
              <a:spcAft>
                <a:spcPts val="0"/>
              </a:spcAft>
              <a:buNone/>
            </a:pPr>
            <a:endParaRPr sz="2400">
              <a:solidFill>
                <a:schemeClr val="dk1"/>
              </a:solidFill>
              <a:latin typeface="Lato"/>
              <a:ea typeface="Lato"/>
              <a:cs typeface="Lato"/>
              <a:sym typeface="Lato"/>
            </a:endParaRPr>
          </a:p>
        </p:txBody>
      </p:sp>
      <p:sp>
        <p:nvSpPr>
          <p:cNvPr id="118" name="Google Shape;118;p15"/>
          <p:cNvSpPr/>
          <p:nvPr/>
        </p:nvSpPr>
        <p:spPr>
          <a:xfrm>
            <a:off x="4057775" y="1490900"/>
            <a:ext cx="592200" cy="22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3652975" y="405950"/>
            <a:ext cx="5300100" cy="100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Different Ways Attendance Impacts School Sites</a:t>
            </a:r>
            <a:endParaRPr/>
          </a:p>
        </p:txBody>
      </p:sp>
      <p:sp>
        <p:nvSpPr>
          <p:cNvPr id="124" name="Google Shape;124;p16"/>
          <p:cNvSpPr txBox="1">
            <a:spLocks noGrp="1"/>
          </p:cNvSpPr>
          <p:nvPr>
            <p:ph type="body" idx="1"/>
          </p:nvPr>
        </p:nvSpPr>
        <p:spPr>
          <a:xfrm>
            <a:off x="3857575" y="1565750"/>
            <a:ext cx="5195700" cy="33108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sz="2000"/>
              <a:t>Student and Parent Engagement</a:t>
            </a:r>
            <a:endParaRPr sz="2000"/>
          </a:p>
          <a:p>
            <a:pPr marL="457200" lvl="0" indent="-355600" algn="l" rtl="0">
              <a:spcBef>
                <a:spcPts val="0"/>
              </a:spcBef>
              <a:spcAft>
                <a:spcPts val="0"/>
              </a:spcAft>
              <a:buSzPts val="2000"/>
              <a:buChar char="▷"/>
            </a:pPr>
            <a:r>
              <a:rPr lang="en" sz="2000"/>
              <a:t>Instruction / Test Scores</a:t>
            </a:r>
            <a:endParaRPr sz="2000"/>
          </a:p>
          <a:p>
            <a:pPr marL="457200" lvl="0" indent="-355600" algn="l" rtl="0">
              <a:spcBef>
                <a:spcPts val="0"/>
              </a:spcBef>
              <a:spcAft>
                <a:spcPts val="0"/>
              </a:spcAft>
              <a:buSzPts val="2000"/>
              <a:buChar char="▷"/>
            </a:pPr>
            <a:r>
              <a:rPr lang="en" sz="2000"/>
              <a:t>Funding (Average Daily Attendance)</a:t>
            </a:r>
            <a:endParaRPr sz="2000"/>
          </a:p>
          <a:p>
            <a:pPr marL="457200" lvl="0" indent="-355600" algn="l" rtl="0">
              <a:spcBef>
                <a:spcPts val="0"/>
              </a:spcBef>
              <a:spcAft>
                <a:spcPts val="0"/>
              </a:spcAft>
              <a:buSzPts val="2000"/>
              <a:buChar char="▷"/>
            </a:pPr>
            <a:r>
              <a:rPr lang="en" sz="2000"/>
              <a:t>Performance Indicators (CA Dashboard)</a:t>
            </a:r>
            <a:endParaRPr sz="2000"/>
          </a:p>
          <a:p>
            <a:pPr marL="0" lvl="0" indent="0" algn="l" rtl="0">
              <a:spcBef>
                <a:spcPts val="600"/>
              </a:spcBef>
              <a:spcAft>
                <a:spcPts val="0"/>
              </a:spcAft>
              <a:buNone/>
            </a:pPr>
            <a:endParaRPr sz="2000"/>
          </a:p>
          <a:p>
            <a:pPr marL="457200" lvl="0" indent="-355600" algn="l" rtl="0">
              <a:spcBef>
                <a:spcPts val="600"/>
              </a:spcBef>
              <a:spcAft>
                <a:spcPts val="0"/>
              </a:spcAft>
              <a:buSzPts val="2000"/>
              <a:buChar char="▷"/>
            </a:pPr>
            <a:r>
              <a:rPr lang="en" sz="2000"/>
              <a:t>What are some other things I missed?</a:t>
            </a:r>
            <a:endParaRPr sz="2000"/>
          </a:p>
        </p:txBody>
      </p:sp>
      <p:sp>
        <p:nvSpPr>
          <p:cNvPr id="125" name="Google Shape;125;p1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26" name="Google Shape;126;p16" descr="close-up photography of white flowers"/>
          <p:cNvPicPr preferRelativeResize="0"/>
          <p:nvPr/>
        </p:nvPicPr>
        <p:blipFill>
          <a:blip r:embed="rId3">
            <a:alphaModFix/>
          </a:blip>
          <a:stretch>
            <a:fillRect/>
          </a:stretch>
        </p:blipFill>
        <p:spPr>
          <a:xfrm>
            <a:off x="0" y="0"/>
            <a:ext cx="3376166" cy="5064250"/>
          </a:xfrm>
          <a:prstGeom prst="rect">
            <a:avLst/>
          </a:prstGeom>
          <a:noFill/>
          <a:ln>
            <a:noFill/>
          </a:ln>
        </p:spPr>
      </p:pic>
      <p:sp>
        <p:nvSpPr>
          <p:cNvPr id="127" name="Google Shape;127;p16"/>
          <p:cNvSpPr/>
          <p:nvPr/>
        </p:nvSpPr>
        <p:spPr>
          <a:xfrm>
            <a:off x="5939750" y="1560350"/>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99625" y="302525"/>
            <a:ext cx="5490300" cy="107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This is a school &amp; district community issue</a:t>
            </a:r>
            <a:endParaRPr/>
          </a:p>
        </p:txBody>
      </p:sp>
      <p:sp>
        <p:nvSpPr>
          <p:cNvPr id="133" name="Google Shape;133;p17"/>
          <p:cNvSpPr txBox="1">
            <a:spLocks noGrp="1"/>
          </p:cNvSpPr>
          <p:nvPr>
            <p:ph type="body" idx="1"/>
          </p:nvPr>
        </p:nvSpPr>
        <p:spPr>
          <a:xfrm>
            <a:off x="498025" y="1522025"/>
            <a:ext cx="4756500" cy="355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000"/>
              <a:t>We have to focus positive and intentional energy on reinforcing the importance of school with students </a:t>
            </a:r>
            <a:r>
              <a:rPr lang="en" sz="3000" i="1"/>
              <a:t>and</a:t>
            </a:r>
            <a:r>
              <a:rPr lang="en" sz="3000"/>
              <a:t> parents.</a:t>
            </a:r>
            <a:endParaRPr sz="3000"/>
          </a:p>
          <a:p>
            <a:pPr marL="457200" lvl="0" indent="0" algn="l" rtl="0">
              <a:spcBef>
                <a:spcPts val="600"/>
              </a:spcBef>
              <a:spcAft>
                <a:spcPts val="0"/>
              </a:spcAft>
              <a:buNone/>
            </a:pPr>
            <a:endParaRPr sz="2000"/>
          </a:p>
          <a:p>
            <a:pPr marL="457200" lvl="0" indent="0" algn="l" rtl="0">
              <a:spcBef>
                <a:spcPts val="600"/>
              </a:spcBef>
              <a:spcAft>
                <a:spcPts val="0"/>
              </a:spcAft>
              <a:buNone/>
            </a:pPr>
            <a:endParaRPr sz="2000"/>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34" name="Google Shape;134;p1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135" name="Google Shape;135;p17" descr="green-leafed plant"/>
          <p:cNvPicPr preferRelativeResize="0"/>
          <p:nvPr/>
        </p:nvPicPr>
        <p:blipFill>
          <a:blip r:embed="rId3">
            <a:alphaModFix/>
          </a:blip>
          <a:stretch>
            <a:fillRect/>
          </a:stretch>
        </p:blipFill>
        <p:spPr>
          <a:xfrm>
            <a:off x="5876000" y="0"/>
            <a:ext cx="3268000" cy="5071050"/>
          </a:xfrm>
          <a:prstGeom prst="rect">
            <a:avLst/>
          </a:prstGeom>
          <a:noFill/>
          <a:ln>
            <a:noFill/>
          </a:ln>
        </p:spPr>
      </p:pic>
      <p:sp>
        <p:nvSpPr>
          <p:cNvPr id="136" name="Google Shape;136;p17"/>
          <p:cNvSpPr/>
          <p:nvPr/>
        </p:nvSpPr>
        <p:spPr>
          <a:xfrm>
            <a:off x="2513225" y="1495925"/>
            <a:ext cx="592200" cy="2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4805875" y="323225"/>
            <a:ext cx="39948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Levels of Support</a:t>
            </a:r>
            <a:endParaRPr/>
          </a:p>
        </p:txBody>
      </p:sp>
      <p:sp>
        <p:nvSpPr>
          <p:cNvPr id="142" name="Google Shape;142;p18"/>
          <p:cNvSpPr txBox="1">
            <a:spLocks noGrp="1"/>
          </p:cNvSpPr>
          <p:nvPr>
            <p:ph type="body" idx="1"/>
          </p:nvPr>
        </p:nvSpPr>
        <p:spPr>
          <a:xfrm>
            <a:off x="4938150" y="1320825"/>
            <a:ext cx="3994800" cy="355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What are the different levels </a:t>
            </a:r>
            <a:br>
              <a:rPr lang="en" sz="2200"/>
            </a:br>
            <a:r>
              <a:rPr lang="en" sz="2200"/>
              <a:t>of support for students who are having attendance issues?</a:t>
            </a:r>
            <a:endParaRPr sz="2200"/>
          </a:p>
          <a:p>
            <a:pPr marL="457200" lvl="0" indent="-342900" algn="l" rtl="0">
              <a:spcBef>
                <a:spcPts val="600"/>
              </a:spcBef>
              <a:spcAft>
                <a:spcPts val="0"/>
              </a:spcAft>
              <a:buSzPts val="1800"/>
              <a:buChar char="▷"/>
            </a:pPr>
            <a:r>
              <a:rPr lang="en"/>
              <a:t>Tier 1</a:t>
            </a:r>
            <a:endParaRPr/>
          </a:p>
          <a:p>
            <a:pPr marL="457200" lvl="0" indent="-342900" algn="l" rtl="0">
              <a:spcBef>
                <a:spcPts val="0"/>
              </a:spcBef>
              <a:spcAft>
                <a:spcPts val="0"/>
              </a:spcAft>
              <a:buSzPts val="1800"/>
              <a:buChar char="▷"/>
            </a:pPr>
            <a:r>
              <a:rPr lang="en"/>
              <a:t>Tier 2</a:t>
            </a:r>
            <a:endParaRPr/>
          </a:p>
          <a:p>
            <a:pPr marL="457200" lvl="0" indent="-342900" algn="l" rtl="0">
              <a:spcBef>
                <a:spcPts val="0"/>
              </a:spcBef>
              <a:spcAft>
                <a:spcPts val="0"/>
              </a:spcAft>
              <a:buSzPts val="1800"/>
              <a:buChar char="▷"/>
            </a:pPr>
            <a:r>
              <a:rPr lang="en"/>
              <a:t>Tier 3</a:t>
            </a:r>
            <a:endParaRPr/>
          </a:p>
        </p:txBody>
      </p:sp>
      <p:sp>
        <p:nvSpPr>
          <p:cNvPr id="143" name="Google Shape;143;p1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44" name="Google Shape;144;p18"/>
          <p:cNvPicPr preferRelativeResize="0"/>
          <p:nvPr/>
        </p:nvPicPr>
        <p:blipFill>
          <a:blip r:embed="rId3">
            <a:alphaModFix amt="80000"/>
          </a:blip>
          <a:stretch>
            <a:fillRect/>
          </a:stretch>
        </p:blipFill>
        <p:spPr>
          <a:xfrm>
            <a:off x="188650" y="366850"/>
            <a:ext cx="4492425" cy="3980450"/>
          </a:xfrm>
          <a:prstGeom prst="rect">
            <a:avLst/>
          </a:prstGeom>
          <a:noFill/>
          <a:ln>
            <a:noFill/>
          </a:ln>
        </p:spPr>
      </p:pic>
      <p:sp>
        <p:nvSpPr>
          <p:cNvPr id="145" name="Google Shape;145;p18"/>
          <p:cNvSpPr txBox="1"/>
          <p:nvPr/>
        </p:nvSpPr>
        <p:spPr>
          <a:xfrm>
            <a:off x="3050925" y="752300"/>
            <a:ext cx="15474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6" name="Google Shape;146;p18"/>
          <p:cNvSpPr txBox="1"/>
          <p:nvPr/>
        </p:nvSpPr>
        <p:spPr>
          <a:xfrm>
            <a:off x="3197450" y="963225"/>
            <a:ext cx="7035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*SARB</a:t>
            </a:r>
            <a:endParaRPr>
              <a:latin typeface="Lato"/>
              <a:ea typeface="Lato"/>
              <a:cs typeface="Lato"/>
              <a:sym typeface="Lato"/>
            </a:endParaRPr>
          </a:p>
        </p:txBody>
      </p:sp>
      <p:sp>
        <p:nvSpPr>
          <p:cNvPr id="147" name="Google Shape;147;p18"/>
          <p:cNvSpPr txBox="1"/>
          <p:nvPr/>
        </p:nvSpPr>
        <p:spPr>
          <a:xfrm>
            <a:off x="1280850" y="3065575"/>
            <a:ext cx="1960500" cy="35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Lato"/>
                <a:ea typeface="Lato"/>
                <a:cs typeface="Lato"/>
                <a:sym typeface="Lato"/>
              </a:rPr>
              <a:t>Tier 1</a:t>
            </a:r>
            <a:endParaRPr sz="1200" b="1">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All Students</a:t>
            </a:r>
            <a:endParaRPr sz="100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Preventive, Proactive</a:t>
            </a:r>
            <a:endParaRPr sz="1000">
              <a:latin typeface="Lato"/>
              <a:ea typeface="Lato"/>
              <a:cs typeface="Lato"/>
              <a:sym typeface="Lato"/>
            </a:endParaRPr>
          </a:p>
        </p:txBody>
      </p:sp>
      <p:sp>
        <p:nvSpPr>
          <p:cNvPr id="148" name="Google Shape;148;p18"/>
          <p:cNvSpPr txBox="1"/>
          <p:nvPr/>
        </p:nvSpPr>
        <p:spPr>
          <a:xfrm>
            <a:off x="1280850" y="1758450"/>
            <a:ext cx="1960500" cy="35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Lato"/>
                <a:ea typeface="Lato"/>
                <a:cs typeface="Lato"/>
                <a:sym typeface="Lato"/>
              </a:rPr>
              <a:t>Tier 2</a:t>
            </a:r>
            <a:endParaRPr sz="1200" b="1">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Some students</a:t>
            </a:r>
            <a:endParaRPr sz="100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Rapid Response</a:t>
            </a:r>
            <a:endParaRPr sz="1000">
              <a:latin typeface="Lato"/>
              <a:ea typeface="Lato"/>
              <a:cs typeface="Lato"/>
              <a:sym typeface="Lato"/>
            </a:endParaRPr>
          </a:p>
        </p:txBody>
      </p:sp>
      <p:sp>
        <p:nvSpPr>
          <p:cNvPr id="149" name="Google Shape;149;p18"/>
          <p:cNvSpPr txBox="1"/>
          <p:nvPr/>
        </p:nvSpPr>
        <p:spPr>
          <a:xfrm>
            <a:off x="1298450" y="922700"/>
            <a:ext cx="1899000" cy="4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Lato"/>
                <a:ea typeface="Lato"/>
                <a:cs typeface="Lato"/>
                <a:sym typeface="Lato"/>
              </a:rPr>
              <a:t>Tier 3</a:t>
            </a:r>
            <a:endParaRPr sz="900" b="1">
              <a:latin typeface="Lato"/>
              <a:ea typeface="Lato"/>
              <a:cs typeface="Lato"/>
              <a:sym typeface="Lato"/>
            </a:endParaRPr>
          </a:p>
          <a:p>
            <a:pPr marL="0" lvl="0" indent="0" algn="ctr" rtl="0">
              <a:spcBef>
                <a:spcPts val="0"/>
              </a:spcBef>
              <a:spcAft>
                <a:spcPts val="0"/>
              </a:spcAft>
              <a:buNone/>
            </a:pPr>
            <a:r>
              <a:rPr lang="en" sz="900">
                <a:latin typeface="Lato"/>
                <a:ea typeface="Lato"/>
                <a:cs typeface="Lato"/>
                <a:sym typeface="Lato"/>
              </a:rPr>
              <a:t>Individual, </a:t>
            </a:r>
            <a:endParaRPr sz="900">
              <a:latin typeface="Lato"/>
              <a:ea typeface="Lato"/>
              <a:cs typeface="Lato"/>
              <a:sym typeface="Lato"/>
            </a:endParaRPr>
          </a:p>
          <a:p>
            <a:pPr marL="0" lvl="0" indent="0" algn="ctr" rtl="0">
              <a:spcBef>
                <a:spcPts val="0"/>
              </a:spcBef>
              <a:spcAft>
                <a:spcPts val="0"/>
              </a:spcAft>
              <a:buNone/>
            </a:pPr>
            <a:r>
              <a:rPr lang="en" sz="900">
                <a:latin typeface="Lato"/>
                <a:ea typeface="Lato"/>
                <a:cs typeface="Lato"/>
                <a:sym typeface="Lato"/>
              </a:rPr>
              <a:t> High Intensity</a:t>
            </a:r>
            <a:endParaRPr sz="900">
              <a:latin typeface="Lato"/>
              <a:ea typeface="Lato"/>
              <a:cs typeface="Lato"/>
              <a:sym typeface="Lato"/>
            </a:endParaRPr>
          </a:p>
        </p:txBody>
      </p:sp>
      <p:sp>
        <p:nvSpPr>
          <p:cNvPr id="150" name="Google Shape;150;p18"/>
          <p:cNvSpPr/>
          <p:nvPr/>
        </p:nvSpPr>
        <p:spPr>
          <a:xfrm>
            <a:off x="6520025" y="1298625"/>
            <a:ext cx="707400" cy="22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9"/>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solidFill>
                  <a:schemeClr val="accent2"/>
                </a:solidFill>
              </a:rPr>
              <a:t>1.</a:t>
            </a:r>
            <a:endParaRPr sz="7200">
              <a:solidFill>
                <a:schemeClr val="accent2"/>
              </a:solidFill>
            </a:endParaRPr>
          </a:p>
          <a:p>
            <a:pPr marL="0" lvl="0" indent="0" algn="ctr" rtl="0">
              <a:spcBef>
                <a:spcPts val="0"/>
              </a:spcBef>
              <a:spcAft>
                <a:spcPts val="0"/>
              </a:spcAft>
              <a:buNone/>
            </a:pPr>
            <a:r>
              <a:rPr lang="en"/>
              <a:t>Student Attendance</a:t>
            </a:r>
            <a:endParaRPr/>
          </a:p>
        </p:txBody>
      </p:sp>
      <p:sp>
        <p:nvSpPr>
          <p:cNvPr id="156" name="Google Shape;156;p19"/>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Getting kids to school is the goal</a:t>
            </a:r>
            <a:endParaRPr/>
          </a:p>
        </p:txBody>
      </p:sp>
      <p:sp>
        <p:nvSpPr>
          <p:cNvPr id="157" name="Google Shape;157;p19"/>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t>Our goal is to keep them in school to support and instill the love of learning.  They need to feel connected. </a:t>
            </a:r>
            <a:endParaRPr/>
          </a:p>
        </p:txBody>
      </p:sp>
      <p:sp>
        <p:nvSpPr>
          <p:cNvPr id="163" name="Google Shape;163;p20"/>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FFFFFF"/>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1498</Words>
  <Application>Microsoft Office PowerPoint</Application>
  <PresentationFormat>On-screen Show (16:9)</PresentationFormat>
  <Paragraphs>259</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Raleway</vt:lpstr>
      <vt:lpstr>Lato</vt:lpstr>
      <vt:lpstr>Arial</vt:lpstr>
      <vt:lpstr>Roboto</vt:lpstr>
      <vt:lpstr>Calibri</vt:lpstr>
      <vt:lpstr>Raleway Medium</vt:lpstr>
      <vt:lpstr>Raleway SemiBold</vt:lpstr>
      <vt:lpstr>Antonio template</vt:lpstr>
      <vt:lpstr>Attendance &amp; SARB Workshop November 6, 2019</vt:lpstr>
      <vt:lpstr>Hello!</vt:lpstr>
      <vt:lpstr>PowerPoint Presentation</vt:lpstr>
      <vt:lpstr>PowerPoint Presentation</vt:lpstr>
      <vt:lpstr>Different Ways Attendance Impacts School Sites</vt:lpstr>
      <vt:lpstr>This is a school &amp; district community issue</vt:lpstr>
      <vt:lpstr>Levels of Support</vt:lpstr>
      <vt:lpstr>1. Student Attendance</vt:lpstr>
      <vt:lpstr>PowerPoint Presentation</vt:lpstr>
      <vt:lpstr>Changing Mindset</vt:lpstr>
      <vt:lpstr>What are site practices that encourage attendance?</vt:lpstr>
      <vt:lpstr>2. SARB</vt:lpstr>
      <vt:lpstr>The SARB Process is...</vt:lpstr>
      <vt:lpstr>SARB Process</vt:lpstr>
      <vt:lpstr>PowerPoint Presentation</vt:lpstr>
      <vt:lpstr>PowerPoint Presentation</vt:lpstr>
      <vt:lpstr>Truancy Hunter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SARB 4: SARB Hearing Letter</vt:lpstr>
      <vt:lpstr>SARB Contracts</vt:lpstr>
      <vt:lpstr>PowerPoint Presentation</vt:lpstr>
      <vt:lpstr>PowerPoint Presentation</vt:lpstr>
      <vt:lpstr>N O T E 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Attendance &amp; SARB Workshop November 6, 2019</dc:title>
  <dc:creator>Tammy Blakely</dc:creator>
  <cp:lastModifiedBy>Tammy Blakely</cp:lastModifiedBy>
  <cp:revision>1</cp:revision>
  <dcterms:modified xsi:type="dcterms:W3CDTF">2019-11-05T16:40:08Z</dcterms:modified>
</cp:coreProperties>
</file>