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IBM Plex Sans Condensed" panose="020B0604020202020204" charset="0"/>
      <p:regular r:id="rId40"/>
      <p:bold r:id="rId41"/>
      <p:italic r:id="rId42"/>
      <p:boldItalic r:id="rId43"/>
    </p:embeddedFont>
    <p:embeddedFont>
      <p:font typeface="Comic Sans MS" panose="030F0702030302020204" pitchFamily="66" charset="0"/>
      <p:regular r:id="rId44"/>
      <p:bold r:id="rId45"/>
      <p:italic r:id="rId46"/>
      <p:boldItalic r:id="rId47"/>
    </p:embeddedFont>
    <p:embeddedFont>
      <p:font typeface="IBM Plex Sans Condensed SemiBold"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0" d="100"/>
          <a:sy n="130" d="100"/>
        </p:scale>
        <p:origin x="132" y="29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527d00159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527d0015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Ask for a show of hands for anyone in the group who is using any of the alternative practices.   Let group know about Restorative Practice training Dec 10, Dec 12, Mar 3 and Mar 5</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527d00159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527d0015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4cdcb016e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4cdcb016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 </a:t>
            </a:r>
            <a:r>
              <a:rPr lang="en" dirty="0"/>
              <a:t>laws are changing pretty fast.  </a:t>
            </a:r>
            <a:r>
              <a:rPr lang="en" dirty="0" smtClean="0"/>
              <a:t>We need to talk about our practices,</a:t>
            </a:r>
            <a:r>
              <a:rPr lang="en" baseline="0" dirty="0" smtClean="0"/>
              <a:t> what </a:t>
            </a:r>
            <a:r>
              <a:rPr lang="en" dirty="0" smtClean="0"/>
              <a:t>we </a:t>
            </a:r>
            <a:r>
              <a:rPr lang="en" dirty="0"/>
              <a:t>are doing and how we are doing it.  Are our practices supporting students changing behaviors?  Shifting mindset.</a:t>
            </a:r>
            <a:endParaRPr dirty="0"/>
          </a:p>
          <a:p>
            <a:pPr marL="0" lvl="0" indent="0" algn="l" rtl="0">
              <a:spcBef>
                <a:spcPts val="0"/>
              </a:spcBef>
              <a:spcAft>
                <a:spcPts val="0"/>
              </a:spcAft>
              <a:buNone/>
            </a:pPr>
            <a:r>
              <a:rPr lang="en" dirty="0"/>
              <a:t>This does not mean that we start using minor/major codes to get to the same desired outcome of a suspension.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24886deb1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24886de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goal is to change student behavior, if at all possible, before it gets to the discipline level.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4e80210cf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4e80210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27ba01ccc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27ba01c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Vaping will likely be front and center. How are we working with students who have repeated behaviors.</a:t>
            </a:r>
            <a:endParaRP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54d8e5e24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54d8e5e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are scheduling IUSD Parent education nights for Vaping.  They are November 13 and December 3 from 6-8 pm.  We will be sharing information on location as soon as it is available.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24886deb1_0_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24886deb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527d00159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527d0015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NOTE:  You should NOT be </a:t>
            </a:r>
            <a:r>
              <a:rPr lang="en" dirty="0" smtClean="0"/>
              <a:t>suspending </a:t>
            </a:r>
            <a:r>
              <a:rPr lang="en" dirty="0"/>
              <a:t>students using a MAJOR code.  If you are going to suspend a student, you need to use a suspension code.  Other means of correction applies for Suspension codes beyond a-e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24886deb1_0_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24886deb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highlight>
                  <a:srgbClr val="FFFF00"/>
                </a:highlight>
              </a:rPr>
              <a:t>FYI - Minor - as defined in PBIS work--is when you have to STOP INSTRUCTION, get the class working independently, and have a private conversation with a student</a:t>
            </a:r>
            <a:endParaRPr dirty="0">
              <a:highlight>
                <a:srgbClr val="FFFF00"/>
              </a:highlight>
            </a:endParaRPr>
          </a:p>
          <a:p>
            <a:pPr marL="0" lvl="0" indent="0" algn="l" rtl="0">
              <a:spcBef>
                <a:spcPts val="0"/>
              </a:spcBef>
              <a:spcAft>
                <a:spcPts val="0"/>
              </a:spcAft>
              <a:buNone/>
            </a:pPr>
            <a:r>
              <a:rPr lang="en" dirty="0">
                <a:highlight>
                  <a:srgbClr val="FFFF00"/>
                </a:highlight>
              </a:rPr>
              <a:t>We encourage the entire staff to define what minor vs. major looks like for each common problem behavior by doing a full staff activity - T-charts where staff define (what would you see, what would you hear) for disruption minor/major, disrespect - minor/major, etc. and then have the PBIS/MTSS team compile the results, come to agreement as a staff, and the next step is to come to agreement with best practices as to how we respond when minor and major problems occur. That is then when they create the active flowchart.</a:t>
            </a:r>
            <a:endParaRPr dirty="0">
              <a:highlight>
                <a:srgbClr val="FFFF00"/>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25ac09c01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25ac09c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Identify the playing field for students and parents.  Let them know the parameters for behavior.  Also, talk about what can be gained, not just lost with the behavior contract</a:t>
            </a:r>
            <a:r>
              <a:rPr lang="en" dirty="0" smtClean="0"/>
              <a:t>.  Behavior contracts are for students with</a:t>
            </a:r>
            <a:r>
              <a:rPr lang="en" baseline="0" dirty="0" smtClean="0"/>
              <a:t> tier 3 (red) behaviors.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24886deb1_0_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24886deb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Is this where Restorative Questions can be used?</a:t>
            </a:r>
            <a:endParaRPr dirty="0"/>
          </a:p>
          <a:p>
            <a:pPr marL="0" lvl="0" indent="0" algn="l" rtl="0">
              <a:spcBef>
                <a:spcPts val="0"/>
              </a:spcBef>
              <a:spcAft>
                <a:spcPts val="0"/>
              </a:spcAft>
              <a:buNone/>
            </a:pPr>
            <a:r>
              <a:rPr lang="en" b="1" u="sng" dirty="0"/>
              <a:t>To respond to challenging behavior:</a:t>
            </a:r>
            <a:endParaRPr b="1" u="sng" dirty="0"/>
          </a:p>
          <a:p>
            <a:pPr marL="0" lvl="0" indent="0" algn="l" rtl="0">
              <a:spcBef>
                <a:spcPts val="0"/>
              </a:spcBef>
              <a:spcAft>
                <a:spcPts val="0"/>
              </a:spcAft>
              <a:buNone/>
            </a:pPr>
            <a:r>
              <a:rPr lang="en" dirty="0"/>
              <a:t>What happened?</a:t>
            </a:r>
            <a:br>
              <a:rPr lang="en" dirty="0"/>
            </a:br>
            <a:r>
              <a:rPr lang="en" dirty="0"/>
              <a:t>What were you thinking at the time?</a:t>
            </a:r>
            <a:endParaRPr dirty="0"/>
          </a:p>
          <a:p>
            <a:pPr marL="0" lvl="0" indent="0" algn="l" rtl="0">
              <a:spcBef>
                <a:spcPts val="0"/>
              </a:spcBef>
              <a:spcAft>
                <a:spcPts val="0"/>
              </a:spcAft>
              <a:buNone/>
            </a:pPr>
            <a:r>
              <a:rPr lang="en" dirty="0"/>
              <a:t>What have you thought about since?</a:t>
            </a:r>
            <a:br>
              <a:rPr lang="en" dirty="0"/>
            </a:br>
            <a:r>
              <a:rPr lang="en" dirty="0"/>
              <a:t>Who has been affected by what you have done? In what way?</a:t>
            </a:r>
            <a:endParaRPr dirty="0"/>
          </a:p>
          <a:p>
            <a:pPr marL="0" lvl="0" indent="0" algn="l" rtl="0">
              <a:spcBef>
                <a:spcPts val="0"/>
              </a:spcBef>
              <a:spcAft>
                <a:spcPts val="0"/>
              </a:spcAft>
              <a:buNone/>
            </a:pPr>
            <a:r>
              <a:rPr lang="en" dirty="0"/>
              <a:t>What do you think you need to do to make things right?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u="sng" dirty="0"/>
              <a:t>To help those harmed by others’ actions:</a:t>
            </a:r>
            <a:endParaRPr b="1" u="sng" dirty="0"/>
          </a:p>
          <a:p>
            <a:pPr marL="0" lvl="0" indent="0" algn="l" rtl="0">
              <a:spcBef>
                <a:spcPts val="0"/>
              </a:spcBef>
              <a:spcAft>
                <a:spcPts val="0"/>
              </a:spcAft>
              <a:buNone/>
            </a:pPr>
            <a:r>
              <a:rPr lang="en" dirty="0"/>
              <a:t>What did you think when you realized what had happened?</a:t>
            </a:r>
            <a:endParaRPr dirty="0"/>
          </a:p>
          <a:p>
            <a:pPr marL="0" lvl="0" indent="0" algn="l" rtl="0">
              <a:spcBef>
                <a:spcPts val="0"/>
              </a:spcBef>
              <a:spcAft>
                <a:spcPts val="0"/>
              </a:spcAft>
              <a:buNone/>
            </a:pPr>
            <a:r>
              <a:rPr lang="en" dirty="0"/>
              <a:t>What impact has this incident had on you and others?</a:t>
            </a:r>
            <a:endParaRPr dirty="0"/>
          </a:p>
          <a:p>
            <a:pPr marL="0" lvl="0" indent="0" algn="l" rtl="0">
              <a:spcBef>
                <a:spcPts val="0"/>
              </a:spcBef>
              <a:spcAft>
                <a:spcPts val="0"/>
              </a:spcAft>
              <a:buNone/>
            </a:pPr>
            <a:r>
              <a:rPr lang="en" dirty="0"/>
              <a:t>What has been the hardest thing for you?</a:t>
            </a:r>
            <a:endParaRPr dirty="0"/>
          </a:p>
          <a:p>
            <a:pPr marL="0" lvl="0" indent="0" algn="l" rtl="0">
              <a:spcBef>
                <a:spcPts val="0"/>
              </a:spcBef>
              <a:spcAft>
                <a:spcPts val="0"/>
              </a:spcAft>
              <a:buNone/>
            </a:pPr>
            <a:r>
              <a:rPr lang="en" dirty="0"/>
              <a:t>What doyou think needs to happen to make things right?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24886deb1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24886deb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624886deb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624886deb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you want to add more detail, please complete an administrative statement.    This statement can help fill in detail.  Very important, the expulsion packet is information that will be shared with parents.  Keep this in mind as you are writing and completing the investigation</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27ba01ccc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627ba01cc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24886deb1_0_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24886deb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1a169c1b6_1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1a169c1b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24886deb1_0_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624886deb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24886deb1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24886de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624886deb1_0_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624886deb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can be the most frustrating part when you are at the school site.  Please know that when I am asking questions or requesting seemingly unimportant details, I am trying to support your recommendation for expulsion by helping you build a case.  Expulsion process is driven by Education Law and there are technical steps and details that matter.  Please be patient and know that I am not questioning your professional decisions or judgement.  I am doing everything I can to build the case and support your recommendation or request. Reiterate, parents are entitled to have the information you will be presenting at the expulsion hearing.  Keep that in mind as you are compiling statements.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attending an OCDE county training that talks about discipline and expulsion hearing panels. Expulsion hearing panels are administrative law hearings that are technical.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27ba01ccc_0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27ba01cc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24886deb1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24886deb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5235e068e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5235e06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 services is part of a larger support system (department) of Student Support Services.  As we work on building and connecting the different parts of our department, know that we are all working to support students, families, and staff. Intervention and  Prevention is Academic, Behavioral, and SEL</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527d0015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527d001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includes PBIS, </a:t>
            </a:r>
            <a:r>
              <a:rPr lang="en" dirty="0" smtClean="0"/>
              <a:t>Restorative </a:t>
            </a:r>
            <a:r>
              <a:rPr lang="en" dirty="0"/>
              <a:t>Practices, SEL</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527cffefe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527cffe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4ce9e1567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4ce9e156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00" y="100"/>
            <a:ext cx="9144000" cy="16653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200" y="1665500"/>
            <a:ext cx="91440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12" name="Google Shape;12;p2"/>
          <p:cNvPicPr preferRelativeResize="0"/>
          <p:nvPr/>
        </p:nvPicPr>
        <p:blipFill>
          <a:blip r:embed="rId2">
            <a:alphaModFix amt="60000"/>
          </a:blip>
          <a:stretch>
            <a:fillRect/>
          </a:stretch>
        </p:blipFill>
        <p:spPr>
          <a:xfrm rot="5400000" flipH="1">
            <a:off x="4455737" y="-3015113"/>
            <a:ext cx="232525" cy="9132900"/>
          </a:xfrm>
          <a:prstGeom prst="rect">
            <a:avLst/>
          </a:prstGeom>
          <a:noFill/>
          <a:ln>
            <a:noFill/>
          </a:ln>
        </p:spPr>
      </p:pic>
      <p:sp>
        <p:nvSpPr>
          <p:cNvPr id="13" name="Google Shape;13;p2"/>
          <p:cNvSpPr txBox="1">
            <a:spLocks noGrp="1"/>
          </p:cNvSpPr>
          <p:nvPr>
            <p:ph type="ctrTitle"/>
          </p:nvPr>
        </p:nvSpPr>
        <p:spPr>
          <a:xfrm>
            <a:off x="1008725" y="2090950"/>
            <a:ext cx="7126800" cy="3052500"/>
          </a:xfrm>
          <a:prstGeom prst="rect">
            <a:avLst/>
          </a:prstGeom>
        </p:spPr>
        <p:txBody>
          <a:bodyPr spcFirstLastPara="1" wrap="square" lIns="0" tIns="0" rIns="0" bIns="0" anchor="t"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vertical decoration" type="blank">
  <p:cSld name="BLANK">
    <p:spTree>
      <p:nvGrpSpPr>
        <p:cNvPr id="1" name="Shape 70"/>
        <p:cNvGrpSpPr/>
        <p:nvPr/>
      </p:nvGrpSpPr>
      <p:grpSpPr>
        <a:xfrm>
          <a:off x="0" y="0"/>
          <a:ext cx="0" cy="0"/>
          <a:chOff x="0" y="0"/>
          <a:chExt cx="0" cy="0"/>
        </a:xfrm>
      </p:grpSpPr>
      <p:sp>
        <p:nvSpPr>
          <p:cNvPr id="71" name="Google Shape;71;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11"/>
          <p:cNvSpPr/>
          <p:nvPr/>
        </p:nvSpPr>
        <p:spPr>
          <a:xfrm>
            <a:off x="1328200" y="-9200"/>
            <a:ext cx="7815900" cy="51528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9200" y="-9200"/>
            <a:ext cx="13374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74" name="Google Shape;74;p11"/>
          <p:cNvPicPr preferRelativeResize="0"/>
          <p:nvPr/>
        </p:nvPicPr>
        <p:blipFill>
          <a:blip r:embed="rId2">
            <a:alphaModFix amt="60000"/>
          </a:blip>
          <a:stretch>
            <a:fillRect/>
          </a:stretch>
        </p:blipFill>
        <p:spPr>
          <a:xfrm rot="-5400000">
            <a:off x="-1162539" y="2490739"/>
            <a:ext cx="5152700" cy="17122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vertical half">
  <p:cSld name="BLANK_2">
    <p:spTree>
      <p:nvGrpSpPr>
        <p:cNvPr id="1" name="Shape 75"/>
        <p:cNvGrpSpPr/>
        <p:nvPr/>
      </p:nvGrpSpPr>
      <p:grpSpPr>
        <a:xfrm>
          <a:off x="0" y="0"/>
          <a:ext cx="0" cy="0"/>
          <a:chOff x="0" y="0"/>
          <a:chExt cx="0" cy="0"/>
        </a:xfrm>
      </p:grpSpPr>
      <p:sp>
        <p:nvSpPr>
          <p:cNvPr id="76" name="Google Shape;7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2"/>
          <p:cNvSpPr/>
          <p:nvPr/>
        </p:nvSpPr>
        <p:spPr>
          <a:xfrm>
            <a:off x="4572000" y="-9200"/>
            <a:ext cx="4572000" cy="51528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9200" y="-9200"/>
            <a:ext cx="45720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79" name="Google Shape;79;p12"/>
          <p:cNvPicPr preferRelativeResize="0"/>
          <p:nvPr/>
        </p:nvPicPr>
        <p:blipFill>
          <a:blip r:embed="rId2">
            <a:alphaModFix amt="60000"/>
          </a:blip>
          <a:stretch>
            <a:fillRect/>
          </a:stretch>
        </p:blipFill>
        <p:spPr>
          <a:xfrm rot="-5400000">
            <a:off x="2081250" y="2490739"/>
            <a:ext cx="5152700" cy="17122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horizontal decoration">
  <p:cSld name="BLANK_1">
    <p:spTree>
      <p:nvGrpSpPr>
        <p:cNvPr id="1" name="Shape 80"/>
        <p:cNvGrpSpPr/>
        <p:nvPr/>
      </p:nvGrpSpPr>
      <p:grpSpPr>
        <a:xfrm>
          <a:off x="0" y="0"/>
          <a:ext cx="0" cy="0"/>
          <a:chOff x="0" y="0"/>
          <a:chExt cx="0" cy="0"/>
        </a:xfrm>
      </p:grpSpPr>
      <p:sp>
        <p:nvSpPr>
          <p:cNvPr id="81" name="Google Shape;81;p13"/>
          <p:cNvSpPr/>
          <p:nvPr/>
        </p:nvSpPr>
        <p:spPr>
          <a:xfrm flipH="1">
            <a:off x="100" y="4078500"/>
            <a:ext cx="9144000" cy="10650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rot="10800000" flipH="1">
            <a:off x="-9200" y="2208500"/>
            <a:ext cx="9144000" cy="18699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83" name="Google Shape;83;p13"/>
          <p:cNvPicPr preferRelativeResize="0"/>
          <p:nvPr/>
        </p:nvPicPr>
        <p:blipFill>
          <a:blip r:embed="rId2">
            <a:alphaModFix amt="60000"/>
          </a:blip>
          <a:stretch>
            <a:fillRect/>
          </a:stretch>
        </p:blipFill>
        <p:spPr>
          <a:xfrm rot="5400000">
            <a:off x="4455737" y="-371788"/>
            <a:ext cx="232525" cy="9132900"/>
          </a:xfrm>
          <a:prstGeom prst="rect">
            <a:avLst/>
          </a:prstGeom>
          <a:noFill/>
          <a:ln>
            <a:noFill/>
          </a:ln>
        </p:spPr>
      </p:pic>
      <p:sp>
        <p:nvSpPr>
          <p:cNvPr id="84" name="Google Shape;84;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sp>
        <p:nvSpPr>
          <p:cNvPr id="15" name="Google Shape;15;p3"/>
          <p:cNvSpPr/>
          <p:nvPr/>
        </p:nvSpPr>
        <p:spPr>
          <a:xfrm rot="10800000">
            <a:off x="100" y="100"/>
            <a:ext cx="9144000" cy="16653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9200" y="1665500"/>
            <a:ext cx="91440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17" name="Google Shape;17;p3"/>
          <p:cNvPicPr preferRelativeResize="0"/>
          <p:nvPr/>
        </p:nvPicPr>
        <p:blipFill>
          <a:blip r:embed="rId2">
            <a:alphaModFix amt="60000"/>
          </a:blip>
          <a:stretch>
            <a:fillRect/>
          </a:stretch>
        </p:blipFill>
        <p:spPr>
          <a:xfrm rot="5400000" flipH="1">
            <a:off x="4455737" y="-3015113"/>
            <a:ext cx="232525" cy="9132900"/>
          </a:xfrm>
          <a:prstGeom prst="rect">
            <a:avLst/>
          </a:prstGeom>
          <a:noFill/>
          <a:ln>
            <a:noFill/>
          </a:ln>
        </p:spPr>
      </p:pic>
      <p:sp>
        <p:nvSpPr>
          <p:cNvPr id="18" name="Google Shape;18;p3"/>
          <p:cNvSpPr txBox="1">
            <a:spLocks noGrp="1"/>
          </p:cNvSpPr>
          <p:nvPr>
            <p:ph type="ctrTitle"/>
          </p:nvPr>
        </p:nvSpPr>
        <p:spPr>
          <a:xfrm>
            <a:off x="1388250" y="2192950"/>
            <a:ext cx="6367500" cy="11598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p3"/>
          <p:cNvSpPr txBox="1">
            <a:spLocks noGrp="1"/>
          </p:cNvSpPr>
          <p:nvPr>
            <p:ph type="subTitle" idx="1"/>
          </p:nvPr>
        </p:nvSpPr>
        <p:spPr>
          <a:xfrm>
            <a:off x="1388250" y="2992455"/>
            <a:ext cx="6367500" cy="784800"/>
          </a:xfrm>
          <a:prstGeom prst="rect">
            <a:avLst/>
          </a:prstGeom>
        </p:spPr>
        <p:txBody>
          <a:bodyPr spcFirstLastPara="1" wrap="square" lIns="0" tIns="0" rIns="0" bIns="0" anchor="t"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p:nvPr/>
        </p:nvSpPr>
        <p:spPr>
          <a:xfrm rot="10800000">
            <a:off x="100" y="-9200"/>
            <a:ext cx="9144000" cy="10650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9200" y="1055900"/>
            <a:ext cx="91440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sp>
        <p:nvSpPr>
          <p:cNvPr id="23" name="Google Shape;23;p4"/>
          <p:cNvSpPr txBox="1">
            <a:spLocks noGrp="1"/>
          </p:cNvSpPr>
          <p:nvPr>
            <p:ph type="body" idx="1"/>
          </p:nvPr>
        </p:nvSpPr>
        <p:spPr>
          <a:xfrm>
            <a:off x="1867650" y="1476000"/>
            <a:ext cx="5408700" cy="819900"/>
          </a:xfrm>
          <a:prstGeom prst="rect">
            <a:avLst/>
          </a:prstGeom>
        </p:spPr>
        <p:txBody>
          <a:bodyPr spcFirstLastPara="1" wrap="square" lIns="0" tIns="0" rIns="0" bIns="0"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24" name="Google Shape;24;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a:blip r:embed="rId2">
            <a:alphaModFix amt="60000"/>
          </a:blip>
          <a:stretch>
            <a:fillRect/>
          </a:stretch>
        </p:blipFill>
        <p:spPr>
          <a:xfrm rot="5400000" flipH="1">
            <a:off x="4455737" y="-3624713"/>
            <a:ext cx="232525" cy="9132900"/>
          </a:xfrm>
          <a:prstGeom prst="rect">
            <a:avLst/>
          </a:prstGeom>
          <a:noFill/>
          <a:ln>
            <a:noFill/>
          </a:ln>
        </p:spPr>
      </p:pic>
      <p:sp>
        <p:nvSpPr>
          <p:cNvPr id="26" name="Google Shape;26;p4"/>
          <p:cNvSpPr/>
          <p:nvPr/>
        </p:nvSpPr>
        <p:spPr>
          <a:xfrm>
            <a:off x="4299980" y="662200"/>
            <a:ext cx="544041" cy="393600"/>
          </a:xfrm>
          <a:prstGeom prst="rect">
            <a:avLst/>
          </a:prstGeom>
        </p:spPr>
        <p:txBody>
          <a:bodyPr>
            <a:prstTxWarp prst="textPlain">
              <a:avLst/>
            </a:prstTxWarp>
          </a:bodyPr>
          <a:lstStyle/>
          <a:p>
            <a:pPr lvl="0" algn="ctr"/>
            <a:r>
              <a:rPr b="1" i="0">
                <a:ln>
                  <a:noFill/>
                </a:ln>
                <a:solidFill>
                  <a:srgbClr val="FFFFFF"/>
                </a:solidFill>
                <a:latin typeface="IBM Plex Sans Condensed"/>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28" name="Google Shape;28;p5"/>
          <p:cNvSpPr/>
          <p:nvPr/>
        </p:nvSpPr>
        <p:spPr>
          <a:xfrm>
            <a:off x="2838400" y="-9200"/>
            <a:ext cx="6305700" cy="51528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9200" y="-9200"/>
            <a:ext cx="28476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30" name="Google Shape;30;p5"/>
          <p:cNvPicPr preferRelativeResize="0"/>
          <p:nvPr/>
        </p:nvPicPr>
        <p:blipFill>
          <a:blip r:embed="rId2">
            <a:alphaModFix amt="60000"/>
          </a:blip>
          <a:stretch>
            <a:fillRect/>
          </a:stretch>
        </p:blipFill>
        <p:spPr>
          <a:xfrm rot="-5400000">
            <a:off x="347636" y="2490739"/>
            <a:ext cx="5152700" cy="171222"/>
          </a:xfrm>
          <a:prstGeom prst="rect">
            <a:avLst/>
          </a:prstGeom>
          <a:noFill/>
          <a:ln>
            <a:noFill/>
          </a:ln>
        </p:spPr>
      </p:pic>
      <p:sp>
        <p:nvSpPr>
          <p:cNvPr id="31" name="Google Shape;31;p5"/>
          <p:cNvSpPr txBox="1">
            <a:spLocks noGrp="1"/>
          </p:cNvSpPr>
          <p:nvPr>
            <p:ph type="title"/>
          </p:nvPr>
        </p:nvSpPr>
        <p:spPr>
          <a:xfrm>
            <a:off x="450250" y="557250"/>
            <a:ext cx="1928700" cy="4061700"/>
          </a:xfrm>
          <a:prstGeom prst="rect">
            <a:avLst/>
          </a:prstGeom>
        </p:spPr>
        <p:txBody>
          <a:bodyPr spcFirstLastPara="1" wrap="square" lIns="0" tIns="0" rIns="0" bIns="0" anchor="t" anchorCtr="0">
            <a:noAutofit/>
          </a:bodyPr>
          <a:lstStyle>
            <a:lvl1pPr lvl="0">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1pPr>
            <a:lvl2pPr lvl="1">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2pPr>
            <a:lvl3pPr lvl="2">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3pPr>
            <a:lvl4pPr lvl="3">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4pPr>
            <a:lvl5pPr lvl="4">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5pPr>
            <a:lvl6pPr lvl="5">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6pPr>
            <a:lvl7pPr lvl="6">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7pPr>
            <a:lvl8pPr lvl="7">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8pPr>
            <a:lvl9pPr lvl="8">
              <a:spcBef>
                <a:spcPts val="0"/>
              </a:spcBef>
              <a:spcAft>
                <a:spcPts val="0"/>
              </a:spcAft>
              <a:buSzPts val="3000"/>
              <a:buFont typeface="IBM Plex Sans Condensed SemiBold"/>
              <a:buNone/>
              <a:defRPr>
                <a:latin typeface="IBM Plex Sans Condensed SemiBold"/>
                <a:ea typeface="IBM Plex Sans Condensed SemiBold"/>
                <a:cs typeface="IBM Plex Sans Condensed SemiBold"/>
                <a:sym typeface="IBM Plex Sans Condensed SemiBold"/>
              </a:defRPr>
            </a:lvl9pPr>
          </a:lstStyle>
          <a:p>
            <a:endParaRPr/>
          </a:p>
        </p:txBody>
      </p:sp>
      <p:sp>
        <p:nvSpPr>
          <p:cNvPr id="32" name="Google Shape;32;p5"/>
          <p:cNvSpPr txBox="1">
            <a:spLocks noGrp="1"/>
          </p:cNvSpPr>
          <p:nvPr>
            <p:ph type="body" idx="1"/>
          </p:nvPr>
        </p:nvSpPr>
        <p:spPr>
          <a:xfrm>
            <a:off x="3174425" y="557250"/>
            <a:ext cx="5512500" cy="4061700"/>
          </a:xfrm>
          <a:prstGeom prst="rect">
            <a:avLst/>
          </a:prstGeom>
        </p:spPr>
        <p:txBody>
          <a:bodyPr spcFirstLastPara="1" wrap="square" lIns="0" tIns="0" rIns="0" bIns="0" anchor="t" anchorCtr="0">
            <a:noAutofit/>
          </a:bodyPr>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33" name="Google Shape;33;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4"/>
        <p:cNvGrpSpPr/>
        <p:nvPr/>
      </p:nvGrpSpPr>
      <p:grpSpPr>
        <a:xfrm>
          <a:off x="0" y="0"/>
          <a:ext cx="0" cy="0"/>
          <a:chOff x="0" y="0"/>
          <a:chExt cx="0" cy="0"/>
        </a:xfrm>
      </p:grpSpPr>
      <p:sp>
        <p:nvSpPr>
          <p:cNvPr id="35" name="Google Shape;35;p6"/>
          <p:cNvSpPr/>
          <p:nvPr/>
        </p:nvSpPr>
        <p:spPr>
          <a:xfrm>
            <a:off x="2686000" y="-9200"/>
            <a:ext cx="6458100" cy="25857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a:off x="-9200" y="-9200"/>
            <a:ext cx="4581300" cy="515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37" name="Google Shape;37;p6"/>
          <p:cNvPicPr preferRelativeResize="0"/>
          <p:nvPr/>
        </p:nvPicPr>
        <p:blipFill>
          <a:blip r:embed="rId2">
            <a:alphaModFix amt="60000"/>
          </a:blip>
          <a:stretch>
            <a:fillRect/>
          </a:stretch>
        </p:blipFill>
        <p:spPr>
          <a:xfrm rot="-5400000">
            <a:off x="2081250" y="2490739"/>
            <a:ext cx="5152700" cy="171222"/>
          </a:xfrm>
          <a:prstGeom prst="rect">
            <a:avLst/>
          </a:prstGeom>
          <a:noFill/>
          <a:ln>
            <a:noFill/>
          </a:ln>
        </p:spPr>
      </p:pic>
      <p:sp>
        <p:nvSpPr>
          <p:cNvPr id="38" name="Google Shape;38;p6"/>
          <p:cNvSpPr txBox="1">
            <a:spLocks noGrp="1"/>
          </p:cNvSpPr>
          <p:nvPr>
            <p:ph type="title"/>
          </p:nvPr>
        </p:nvSpPr>
        <p:spPr>
          <a:xfrm>
            <a:off x="306400" y="481050"/>
            <a:ext cx="3815700" cy="1043700"/>
          </a:xfrm>
          <a:prstGeom prst="rect">
            <a:avLst/>
          </a:prstGeom>
        </p:spPr>
        <p:txBody>
          <a:bodyPr spcFirstLastPara="1" wrap="square" lIns="0" tIns="0" rIns="0" bIns="0" anchor="b" anchorCtr="0">
            <a:noAutofit/>
          </a:bodyPr>
          <a:lstStyle>
            <a:lvl1pPr lvl="0"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1pPr>
            <a:lvl2pPr lvl="1"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2pPr>
            <a:lvl3pPr lvl="2"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3pPr>
            <a:lvl4pPr lvl="3"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4pPr>
            <a:lvl5pPr lvl="4"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5pPr>
            <a:lvl6pPr lvl="5"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6pPr>
            <a:lvl7pPr lvl="6"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7pPr>
            <a:lvl8pPr lvl="7"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8pPr>
            <a:lvl9pPr lvl="8"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9pPr>
          </a:lstStyle>
          <a:p>
            <a:endParaRPr/>
          </a:p>
        </p:txBody>
      </p:sp>
      <p:sp>
        <p:nvSpPr>
          <p:cNvPr id="39" name="Google Shape;39;p6"/>
          <p:cNvSpPr txBox="1">
            <a:spLocks noGrp="1"/>
          </p:cNvSpPr>
          <p:nvPr>
            <p:ph type="body" idx="1"/>
          </p:nvPr>
        </p:nvSpPr>
        <p:spPr>
          <a:xfrm>
            <a:off x="306400" y="1600950"/>
            <a:ext cx="3815700" cy="3018000"/>
          </a:xfrm>
          <a:prstGeom prst="rect">
            <a:avLst/>
          </a:prstGeom>
        </p:spPr>
        <p:txBody>
          <a:bodyPr spcFirstLastPara="1" wrap="square" lIns="0" tIns="0" rIns="0" bIns="0" anchor="t" anchorCtr="0">
            <a:noAutofit/>
          </a:bodyPr>
          <a:lstStyle>
            <a:lvl1pPr marL="457200" lvl="0" indent="-368300" rtl="0">
              <a:spcBef>
                <a:spcPts val="600"/>
              </a:spcBef>
              <a:spcAft>
                <a:spcPts val="0"/>
              </a:spcAft>
              <a:buClr>
                <a:srgbClr val="77588B"/>
              </a:buClr>
              <a:buSzPts val="2200"/>
              <a:buChar char="▫"/>
              <a:defRPr sz="2200">
                <a:solidFill>
                  <a:srgbClr val="77588B"/>
                </a:solidFill>
              </a:defRPr>
            </a:lvl1pPr>
            <a:lvl2pPr marL="914400" lvl="1" indent="-368300" rtl="0">
              <a:spcBef>
                <a:spcPts val="0"/>
              </a:spcBef>
              <a:spcAft>
                <a:spcPts val="0"/>
              </a:spcAft>
              <a:buClr>
                <a:srgbClr val="77588B"/>
              </a:buClr>
              <a:buSzPts val="2200"/>
              <a:buChar char="▫"/>
              <a:defRPr sz="2200">
                <a:solidFill>
                  <a:srgbClr val="77588B"/>
                </a:solidFill>
              </a:defRPr>
            </a:lvl2pPr>
            <a:lvl3pPr marL="1371600" lvl="2" indent="-368300" rtl="0">
              <a:spcBef>
                <a:spcPts val="0"/>
              </a:spcBef>
              <a:spcAft>
                <a:spcPts val="0"/>
              </a:spcAft>
              <a:buClr>
                <a:srgbClr val="77588B"/>
              </a:buClr>
              <a:buSzPts val="2200"/>
              <a:buChar char="▫"/>
              <a:defRPr sz="2200">
                <a:solidFill>
                  <a:srgbClr val="77588B"/>
                </a:solidFill>
              </a:defRPr>
            </a:lvl3pPr>
            <a:lvl4pPr marL="1828800" lvl="3" indent="-368300" rtl="0">
              <a:spcBef>
                <a:spcPts val="0"/>
              </a:spcBef>
              <a:spcAft>
                <a:spcPts val="0"/>
              </a:spcAft>
              <a:buClr>
                <a:srgbClr val="77588B"/>
              </a:buClr>
              <a:buSzPts val="2200"/>
              <a:buChar char="▫"/>
              <a:defRPr sz="2200">
                <a:solidFill>
                  <a:srgbClr val="77588B"/>
                </a:solidFill>
              </a:defRPr>
            </a:lvl4pPr>
            <a:lvl5pPr marL="2286000" lvl="4" indent="-368300" rtl="0">
              <a:spcBef>
                <a:spcPts val="0"/>
              </a:spcBef>
              <a:spcAft>
                <a:spcPts val="0"/>
              </a:spcAft>
              <a:buClr>
                <a:srgbClr val="77588B"/>
              </a:buClr>
              <a:buSzPts val="2200"/>
              <a:buChar char="▫"/>
              <a:defRPr sz="2200">
                <a:solidFill>
                  <a:srgbClr val="77588B"/>
                </a:solidFill>
              </a:defRPr>
            </a:lvl5pPr>
            <a:lvl6pPr marL="2743200" lvl="5" indent="-368300" rtl="0">
              <a:spcBef>
                <a:spcPts val="0"/>
              </a:spcBef>
              <a:spcAft>
                <a:spcPts val="0"/>
              </a:spcAft>
              <a:buClr>
                <a:srgbClr val="77588B"/>
              </a:buClr>
              <a:buSzPts val="2200"/>
              <a:buChar char="▫"/>
              <a:defRPr sz="2200">
                <a:solidFill>
                  <a:srgbClr val="77588B"/>
                </a:solidFill>
              </a:defRPr>
            </a:lvl6pPr>
            <a:lvl7pPr marL="3200400" lvl="6" indent="-368300" rtl="0">
              <a:spcBef>
                <a:spcPts val="0"/>
              </a:spcBef>
              <a:spcAft>
                <a:spcPts val="0"/>
              </a:spcAft>
              <a:buClr>
                <a:srgbClr val="77588B"/>
              </a:buClr>
              <a:buSzPts val="2200"/>
              <a:buChar char="▫"/>
              <a:defRPr sz="2200">
                <a:solidFill>
                  <a:srgbClr val="77588B"/>
                </a:solidFill>
              </a:defRPr>
            </a:lvl7pPr>
            <a:lvl8pPr marL="3657600" lvl="7" indent="-368300" rtl="0">
              <a:spcBef>
                <a:spcPts val="0"/>
              </a:spcBef>
              <a:spcAft>
                <a:spcPts val="0"/>
              </a:spcAft>
              <a:buClr>
                <a:srgbClr val="77588B"/>
              </a:buClr>
              <a:buSzPts val="2200"/>
              <a:buChar char="▫"/>
              <a:defRPr sz="2200">
                <a:solidFill>
                  <a:srgbClr val="77588B"/>
                </a:solidFill>
              </a:defRPr>
            </a:lvl8pPr>
            <a:lvl9pPr marL="4114800" lvl="8" indent="-368300" rtl="0">
              <a:spcBef>
                <a:spcPts val="0"/>
              </a:spcBef>
              <a:spcAft>
                <a:spcPts val="0"/>
              </a:spcAft>
              <a:buClr>
                <a:srgbClr val="77588B"/>
              </a:buClr>
              <a:buSzPts val="2200"/>
              <a:buChar char="▫"/>
              <a:defRPr sz="2200">
                <a:solidFill>
                  <a:srgbClr val="77588B"/>
                </a:solidFill>
              </a:defRPr>
            </a:lvl9pPr>
          </a:lstStyle>
          <a:p>
            <a:endParaRPr/>
          </a:p>
        </p:txBody>
      </p:sp>
      <p:sp>
        <p:nvSpPr>
          <p:cNvPr id="40" name="Google Shape;4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7"/>
          <p:cNvSpPr/>
          <p:nvPr/>
        </p:nvSpPr>
        <p:spPr>
          <a:xfrm>
            <a:off x="2686000" y="-9200"/>
            <a:ext cx="6458100" cy="51528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9200" y="-9200"/>
            <a:ext cx="26952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44" name="Google Shape;44;p7"/>
          <p:cNvPicPr preferRelativeResize="0"/>
          <p:nvPr/>
        </p:nvPicPr>
        <p:blipFill>
          <a:blip r:embed="rId2">
            <a:alphaModFix amt="60000"/>
          </a:blip>
          <a:stretch>
            <a:fillRect/>
          </a:stretch>
        </p:blipFill>
        <p:spPr>
          <a:xfrm rot="-5400000">
            <a:off x="195236" y="2490739"/>
            <a:ext cx="5152700" cy="171222"/>
          </a:xfrm>
          <a:prstGeom prst="rect">
            <a:avLst/>
          </a:prstGeom>
          <a:noFill/>
          <a:ln>
            <a:noFill/>
          </a:ln>
        </p:spPr>
      </p:pic>
      <p:sp>
        <p:nvSpPr>
          <p:cNvPr id="45" name="Google Shape;45;p7"/>
          <p:cNvSpPr txBox="1">
            <a:spLocks noGrp="1"/>
          </p:cNvSpPr>
          <p:nvPr>
            <p:ph type="title"/>
          </p:nvPr>
        </p:nvSpPr>
        <p:spPr>
          <a:xfrm>
            <a:off x="306400" y="557250"/>
            <a:ext cx="2064000" cy="4061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7"/>
          <p:cNvSpPr txBox="1">
            <a:spLocks noGrp="1"/>
          </p:cNvSpPr>
          <p:nvPr>
            <p:ph type="body" idx="1"/>
          </p:nvPr>
        </p:nvSpPr>
        <p:spPr>
          <a:xfrm>
            <a:off x="3172775" y="557250"/>
            <a:ext cx="2676300" cy="40617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7" name="Google Shape;47;p7"/>
          <p:cNvSpPr txBox="1">
            <a:spLocks noGrp="1"/>
          </p:cNvSpPr>
          <p:nvPr>
            <p:ph type="body" idx="2"/>
          </p:nvPr>
        </p:nvSpPr>
        <p:spPr>
          <a:xfrm>
            <a:off x="6010374" y="557250"/>
            <a:ext cx="2676300" cy="40617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8" name="Google Shape;48;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8"/>
          <p:cNvSpPr/>
          <p:nvPr/>
        </p:nvSpPr>
        <p:spPr>
          <a:xfrm>
            <a:off x="2686000" y="-9200"/>
            <a:ext cx="6458100" cy="51528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9200" y="-9200"/>
            <a:ext cx="26952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52" name="Google Shape;52;p8"/>
          <p:cNvPicPr preferRelativeResize="0"/>
          <p:nvPr/>
        </p:nvPicPr>
        <p:blipFill>
          <a:blip r:embed="rId2">
            <a:alphaModFix amt="60000"/>
          </a:blip>
          <a:stretch>
            <a:fillRect/>
          </a:stretch>
        </p:blipFill>
        <p:spPr>
          <a:xfrm rot="-5400000">
            <a:off x="195236" y="2490739"/>
            <a:ext cx="5152700" cy="171222"/>
          </a:xfrm>
          <a:prstGeom prst="rect">
            <a:avLst/>
          </a:prstGeom>
          <a:noFill/>
          <a:ln>
            <a:noFill/>
          </a:ln>
        </p:spPr>
      </p:pic>
      <p:sp>
        <p:nvSpPr>
          <p:cNvPr id="53" name="Google Shape;53;p8"/>
          <p:cNvSpPr txBox="1">
            <a:spLocks noGrp="1"/>
          </p:cNvSpPr>
          <p:nvPr>
            <p:ph type="title"/>
          </p:nvPr>
        </p:nvSpPr>
        <p:spPr>
          <a:xfrm>
            <a:off x="306400" y="557250"/>
            <a:ext cx="2064000" cy="4061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 name="Google Shape;54;p8"/>
          <p:cNvSpPr txBox="1">
            <a:spLocks noGrp="1"/>
          </p:cNvSpPr>
          <p:nvPr>
            <p:ph type="body" idx="1"/>
          </p:nvPr>
        </p:nvSpPr>
        <p:spPr>
          <a:xfrm>
            <a:off x="2990400" y="557250"/>
            <a:ext cx="1874100" cy="4061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5" name="Google Shape;55;p8"/>
          <p:cNvSpPr txBox="1">
            <a:spLocks noGrp="1"/>
          </p:cNvSpPr>
          <p:nvPr>
            <p:ph type="body" idx="2"/>
          </p:nvPr>
        </p:nvSpPr>
        <p:spPr>
          <a:xfrm>
            <a:off x="4960619" y="557250"/>
            <a:ext cx="1874100" cy="4061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6" name="Google Shape;56;p8"/>
          <p:cNvSpPr txBox="1">
            <a:spLocks noGrp="1"/>
          </p:cNvSpPr>
          <p:nvPr>
            <p:ph type="body" idx="3"/>
          </p:nvPr>
        </p:nvSpPr>
        <p:spPr>
          <a:xfrm>
            <a:off x="6930838" y="557250"/>
            <a:ext cx="1874100" cy="4061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7" name="Google Shape;57;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
          <p:cNvSpPr/>
          <p:nvPr/>
        </p:nvSpPr>
        <p:spPr>
          <a:xfrm>
            <a:off x="2686000" y="-9200"/>
            <a:ext cx="6458100" cy="51528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9200" y="-9200"/>
            <a:ext cx="2695200" cy="25857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61" name="Google Shape;61;p9"/>
          <p:cNvPicPr preferRelativeResize="0"/>
          <p:nvPr/>
        </p:nvPicPr>
        <p:blipFill>
          <a:blip r:embed="rId2">
            <a:alphaModFix amt="60000"/>
          </a:blip>
          <a:stretch>
            <a:fillRect/>
          </a:stretch>
        </p:blipFill>
        <p:spPr>
          <a:xfrm rot="-5400000">
            <a:off x="195236" y="2490739"/>
            <a:ext cx="5152700" cy="171222"/>
          </a:xfrm>
          <a:prstGeom prst="rect">
            <a:avLst/>
          </a:prstGeom>
          <a:noFill/>
          <a:ln>
            <a:noFill/>
          </a:ln>
        </p:spPr>
      </p:pic>
      <p:sp>
        <p:nvSpPr>
          <p:cNvPr id="62" name="Google Shape;62;p9"/>
          <p:cNvSpPr txBox="1">
            <a:spLocks noGrp="1"/>
          </p:cNvSpPr>
          <p:nvPr>
            <p:ph type="title"/>
          </p:nvPr>
        </p:nvSpPr>
        <p:spPr>
          <a:xfrm>
            <a:off x="306400" y="557250"/>
            <a:ext cx="2064000" cy="4061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3" name="Google Shape;63;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0"/>
          <p:cNvSpPr/>
          <p:nvPr/>
        </p:nvSpPr>
        <p:spPr>
          <a:xfrm flipH="1">
            <a:off x="100" y="4078500"/>
            <a:ext cx="9144000" cy="10650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rot="10800000" flipH="1">
            <a:off x="-9200" y="2208500"/>
            <a:ext cx="9144000" cy="1869900"/>
          </a:xfrm>
          <a:prstGeom prst="rect">
            <a:avLst/>
          </a:prstGeom>
          <a:gradFill>
            <a:gsLst>
              <a:gs pos="0">
                <a:srgbClr val="FFFFFF">
                  <a:alpha val="1921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BM Plex Sans Condensed SemiBold"/>
              <a:ea typeface="IBM Plex Sans Condensed SemiBold"/>
              <a:cs typeface="IBM Plex Sans Condensed SemiBold"/>
              <a:sym typeface="IBM Plex Sans Condensed SemiBold"/>
            </a:endParaRPr>
          </a:p>
        </p:txBody>
      </p:sp>
      <p:pic>
        <p:nvPicPr>
          <p:cNvPr id="67" name="Google Shape;67;p10"/>
          <p:cNvPicPr preferRelativeResize="0"/>
          <p:nvPr/>
        </p:nvPicPr>
        <p:blipFill>
          <a:blip r:embed="rId2">
            <a:alphaModFix amt="60000"/>
          </a:blip>
          <a:stretch>
            <a:fillRect/>
          </a:stretch>
        </p:blipFill>
        <p:spPr>
          <a:xfrm rot="5400000">
            <a:off x="4455737" y="-371788"/>
            <a:ext cx="232525" cy="9132900"/>
          </a:xfrm>
          <a:prstGeom prst="rect">
            <a:avLst/>
          </a:prstGeom>
          <a:noFill/>
          <a:ln>
            <a:noFill/>
          </a:ln>
        </p:spPr>
      </p:pic>
      <p:sp>
        <p:nvSpPr>
          <p:cNvPr id="68" name="Google Shape;68;p10"/>
          <p:cNvSpPr txBox="1">
            <a:spLocks noGrp="1"/>
          </p:cNvSpPr>
          <p:nvPr>
            <p:ph type="body" idx="1"/>
          </p:nvPr>
        </p:nvSpPr>
        <p:spPr>
          <a:xfrm>
            <a:off x="457200" y="4078501"/>
            <a:ext cx="8229600" cy="1065000"/>
          </a:xfrm>
          <a:prstGeom prst="rect">
            <a:avLst/>
          </a:prstGeom>
        </p:spPr>
        <p:txBody>
          <a:bodyPr spcFirstLastPara="1" wrap="square" lIns="0" tIns="0" rIns="0" bIns="0" anchor="ctr" anchorCtr="0">
            <a:noAutofit/>
          </a:bodyPr>
          <a:lstStyle>
            <a:lvl1pPr marL="457200" lvl="0" indent="-228600" algn="ctr">
              <a:spcBef>
                <a:spcPts val="360"/>
              </a:spcBef>
              <a:spcAft>
                <a:spcPts val="0"/>
              </a:spcAft>
              <a:buSzPts val="1400"/>
              <a:buNone/>
              <a:defRPr sz="1400"/>
            </a:lvl1pPr>
          </a:lstStyle>
          <a:p>
            <a:endParaRPr/>
          </a:p>
        </p:txBody>
      </p:sp>
      <p:sp>
        <p:nvSpPr>
          <p:cNvPr id="69" name="Google Shape;6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77588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6400" y="557250"/>
            <a:ext cx="2064000" cy="4061700"/>
          </a:xfrm>
          <a:prstGeom prst="rect">
            <a:avLst/>
          </a:prstGeom>
          <a:noFill/>
          <a:ln>
            <a:noFill/>
          </a:ln>
          <a:effectLst>
            <a:outerShdw blurRad="28575" dist="9525" dir="5400000" algn="bl" rotWithShape="0">
              <a:srgbClr val="010C16">
                <a:alpha val="15000"/>
              </a:srgbClr>
            </a:outerShdw>
          </a:effectLst>
        </p:spPr>
        <p:txBody>
          <a:bodyPr spcFirstLastPara="1" wrap="square" lIns="0" tIns="0" rIns="0" bIns="0" anchor="t" anchorCtr="0">
            <a:noAutofit/>
          </a:bodyPr>
          <a:lstStyle>
            <a:lvl1pPr lvl="0"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1pPr>
            <a:lvl2pPr lvl="1"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2pPr>
            <a:lvl3pPr lvl="2"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3pPr>
            <a:lvl4pPr lvl="3"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4pPr>
            <a:lvl5pPr lvl="4"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5pPr>
            <a:lvl6pPr lvl="5"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6pPr>
            <a:lvl7pPr lvl="6"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7pPr>
            <a:lvl8pPr lvl="7"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8pPr>
            <a:lvl9pPr lvl="8" algn="r">
              <a:spcBef>
                <a:spcPts val="0"/>
              </a:spcBef>
              <a:spcAft>
                <a:spcPts val="0"/>
              </a:spcAft>
              <a:buClr>
                <a:srgbClr val="FFFFFF"/>
              </a:buClr>
              <a:buSzPts val="3000"/>
              <a:buFont typeface="IBM Plex Sans Condensed SemiBold"/>
              <a:buNone/>
              <a:defRPr sz="3000">
                <a:solidFill>
                  <a:srgbClr val="FFFFFF"/>
                </a:solidFill>
                <a:latin typeface="IBM Plex Sans Condensed SemiBold"/>
                <a:ea typeface="IBM Plex Sans Condensed SemiBold"/>
                <a:cs typeface="IBM Plex Sans Condensed SemiBold"/>
                <a:sym typeface="IBM Plex Sans Condensed SemiBold"/>
              </a:defRPr>
            </a:lvl9pPr>
          </a:lstStyle>
          <a:p>
            <a:endParaRPr/>
          </a:p>
        </p:txBody>
      </p:sp>
      <p:sp>
        <p:nvSpPr>
          <p:cNvPr id="7" name="Google Shape;7;p1"/>
          <p:cNvSpPr txBox="1">
            <a:spLocks noGrp="1"/>
          </p:cNvSpPr>
          <p:nvPr>
            <p:ph type="body" idx="1"/>
          </p:nvPr>
        </p:nvSpPr>
        <p:spPr>
          <a:xfrm>
            <a:off x="3174425" y="557250"/>
            <a:ext cx="5512500" cy="40617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1pPr>
            <a:lvl2pPr marL="914400" lvl="1" indent="-393700">
              <a:spcBef>
                <a:spcPts val="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2pPr>
            <a:lvl3pPr marL="1371600" lvl="2" indent="-393700">
              <a:spcBef>
                <a:spcPts val="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3pPr>
            <a:lvl4pPr marL="1828800" lvl="3" indent="-393700">
              <a:spcBef>
                <a:spcPts val="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4pPr>
            <a:lvl5pPr marL="2286000" lvl="4" indent="-393700">
              <a:spcBef>
                <a:spcPts val="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5pPr>
            <a:lvl6pPr marL="2743200" lvl="5" indent="-393700">
              <a:spcBef>
                <a:spcPts val="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6pPr>
            <a:lvl7pPr marL="3200400" lvl="6" indent="-393700">
              <a:spcBef>
                <a:spcPts val="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7pPr>
            <a:lvl8pPr marL="3657600" lvl="7" indent="-393700">
              <a:spcBef>
                <a:spcPts val="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8pPr>
            <a:lvl9pPr marL="4114800" lvl="8" indent="-393700">
              <a:spcBef>
                <a:spcPts val="0"/>
              </a:spcBef>
              <a:spcAft>
                <a:spcPts val="0"/>
              </a:spcAft>
              <a:buClr>
                <a:srgbClr val="FFFFFF"/>
              </a:buClr>
              <a:buSzPts val="2600"/>
              <a:buFont typeface="IBM Plex Sans Condensed"/>
              <a:buChar char="▫"/>
              <a:defRPr sz="2600">
                <a:solidFill>
                  <a:srgbClr val="FFFFFF"/>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rgbClr val="FFFFFF"/>
                </a:solidFill>
                <a:latin typeface="IBM Plex Sans Condensed SemiBold"/>
                <a:ea typeface="IBM Plex Sans Condensed SemiBold"/>
                <a:cs typeface="IBM Plex Sans Condensed SemiBold"/>
                <a:sym typeface="IBM Plex Sans Condensed SemiBold"/>
              </a:defRPr>
            </a:lvl1pPr>
            <a:lvl2pPr lvl="1" algn="r">
              <a:buNone/>
              <a:defRPr sz="1300">
                <a:solidFill>
                  <a:srgbClr val="FFFFFF"/>
                </a:solidFill>
                <a:latin typeface="IBM Plex Sans Condensed SemiBold"/>
                <a:ea typeface="IBM Plex Sans Condensed SemiBold"/>
                <a:cs typeface="IBM Plex Sans Condensed SemiBold"/>
                <a:sym typeface="IBM Plex Sans Condensed SemiBold"/>
              </a:defRPr>
            </a:lvl2pPr>
            <a:lvl3pPr lvl="2" algn="r">
              <a:buNone/>
              <a:defRPr sz="1300">
                <a:solidFill>
                  <a:srgbClr val="FFFFFF"/>
                </a:solidFill>
                <a:latin typeface="IBM Plex Sans Condensed SemiBold"/>
                <a:ea typeface="IBM Plex Sans Condensed SemiBold"/>
                <a:cs typeface="IBM Plex Sans Condensed SemiBold"/>
                <a:sym typeface="IBM Plex Sans Condensed SemiBold"/>
              </a:defRPr>
            </a:lvl3pPr>
            <a:lvl4pPr lvl="3" algn="r">
              <a:buNone/>
              <a:defRPr sz="1300">
                <a:solidFill>
                  <a:srgbClr val="FFFFFF"/>
                </a:solidFill>
                <a:latin typeface="IBM Plex Sans Condensed SemiBold"/>
                <a:ea typeface="IBM Plex Sans Condensed SemiBold"/>
                <a:cs typeface="IBM Plex Sans Condensed SemiBold"/>
                <a:sym typeface="IBM Plex Sans Condensed SemiBold"/>
              </a:defRPr>
            </a:lvl4pPr>
            <a:lvl5pPr lvl="4" algn="r">
              <a:buNone/>
              <a:defRPr sz="1300">
                <a:solidFill>
                  <a:srgbClr val="FFFFFF"/>
                </a:solidFill>
                <a:latin typeface="IBM Plex Sans Condensed SemiBold"/>
                <a:ea typeface="IBM Plex Sans Condensed SemiBold"/>
                <a:cs typeface="IBM Plex Sans Condensed SemiBold"/>
                <a:sym typeface="IBM Plex Sans Condensed SemiBold"/>
              </a:defRPr>
            </a:lvl5pPr>
            <a:lvl6pPr lvl="5" algn="r">
              <a:buNone/>
              <a:defRPr sz="1300">
                <a:solidFill>
                  <a:srgbClr val="FFFFFF"/>
                </a:solidFill>
                <a:latin typeface="IBM Plex Sans Condensed SemiBold"/>
                <a:ea typeface="IBM Plex Sans Condensed SemiBold"/>
                <a:cs typeface="IBM Plex Sans Condensed SemiBold"/>
                <a:sym typeface="IBM Plex Sans Condensed SemiBold"/>
              </a:defRPr>
            </a:lvl6pPr>
            <a:lvl7pPr lvl="6" algn="r">
              <a:buNone/>
              <a:defRPr sz="1300">
                <a:solidFill>
                  <a:srgbClr val="FFFFFF"/>
                </a:solidFill>
                <a:latin typeface="IBM Plex Sans Condensed SemiBold"/>
                <a:ea typeface="IBM Plex Sans Condensed SemiBold"/>
                <a:cs typeface="IBM Plex Sans Condensed SemiBold"/>
                <a:sym typeface="IBM Plex Sans Condensed SemiBold"/>
              </a:defRPr>
            </a:lvl7pPr>
            <a:lvl8pPr lvl="7" algn="r">
              <a:buNone/>
              <a:defRPr sz="1300">
                <a:solidFill>
                  <a:srgbClr val="FFFFFF"/>
                </a:solidFill>
                <a:latin typeface="IBM Plex Sans Condensed SemiBold"/>
                <a:ea typeface="IBM Plex Sans Condensed SemiBold"/>
                <a:cs typeface="IBM Plex Sans Condensed SemiBold"/>
                <a:sym typeface="IBM Plex Sans Condensed SemiBold"/>
              </a:defRPr>
            </a:lvl8pPr>
            <a:lvl9pPr lvl="8" algn="r">
              <a:buNone/>
              <a:defRPr sz="1300">
                <a:solidFill>
                  <a:srgbClr val="FFFFFF"/>
                </a:solidFill>
                <a:latin typeface="IBM Plex Sans Condensed SemiBold"/>
                <a:ea typeface="IBM Plex Sans Condensed SemiBold"/>
                <a:cs typeface="IBM Plex Sans Condensed SemiBold"/>
                <a:sym typeface="IBM Plex Sans Condensed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gaJwSNPyjIcYR9mgEQ_E8RmXAD-kO8TwOmfj049pFgs/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Sn0QeCB_USNH-LMq022Hai-jga05iCrr5yAcBDSi2H0/edit?usp=sharing" TargetMode="External"/><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drive.google.com/file/d/19RUGKH3P45ZUCM3WC4vSxnPiJp0COB9k/view?usp=sharing" TargetMode="External"/><Relationship Id="rId5" Type="http://schemas.openxmlformats.org/officeDocument/2006/relationships/hyperlink" Target="https://drive.google.com/file/d/1-Zv_36WKYK3_1EVQD7uCQ5P733sLyMqv/view?usp=sharing" TargetMode="External"/><Relationship Id="rId4" Type="http://schemas.openxmlformats.org/officeDocument/2006/relationships/hyperlink" Target="https://drive.google.com/file/d/11-SL6XbFewXcipAh5RGnzrFquWA5v31W/view?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1008725" y="2090950"/>
            <a:ext cx="7126800" cy="3052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Student Discipline</a:t>
            </a: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Workshop</a:t>
            </a:r>
            <a:endParaRPr>
              <a:latin typeface="Comic Sans MS"/>
              <a:ea typeface="Comic Sans MS"/>
              <a:cs typeface="Comic Sans MS"/>
              <a:sym typeface="Comic Sans MS"/>
            </a:endParaRPr>
          </a:p>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sz="2400">
                <a:latin typeface="Comic Sans MS"/>
                <a:ea typeface="Comic Sans MS"/>
                <a:cs typeface="Comic Sans MS"/>
                <a:sym typeface="Comic Sans MS"/>
              </a:rPr>
              <a:t>October 25, 2019</a:t>
            </a:r>
            <a:endParaRPr sz="2400">
              <a:latin typeface="Comic Sans MS"/>
              <a:ea typeface="Comic Sans MS"/>
              <a:cs typeface="Comic Sans MS"/>
              <a:sym typeface="Comic Sans MS"/>
            </a:endParaRPr>
          </a:p>
        </p:txBody>
      </p:sp>
      <p:pic>
        <p:nvPicPr>
          <p:cNvPr id="90" name="Google Shape;90;p14"/>
          <p:cNvPicPr preferRelativeResize="0"/>
          <p:nvPr/>
        </p:nvPicPr>
        <p:blipFill>
          <a:blip r:embed="rId3">
            <a:alphaModFix/>
          </a:blip>
          <a:stretch>
            <a:fillRect/>
          </a:stretch>
        </p:blipFill>
        <p:spPr>
          <a:xfrm>
            <a:off x="1472100" y="124659"/>
            <a:ext cx="6323549" cy="13411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211600" y="322400"/>
            <a:ext cx="4086600" cy="104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does alternative practices mean?</a:t>
            </a:r>
            <a:endParaRPr/>
          </a:p>
        </p:txBody>
      </p:sp>
      <p:sp>
        <p:nvSpPr>
          <p:cNvPr id="159" name="Google Shape;159;p23"/>
          <p:cNvSpPr txBox="1">
            <a:spLocks noGrp="1"/>
          </p:cNvSpPr>
          <p:nvPr>
            <p:ph type="body" idx="1"/>
          </p:nvPr>
        </p:nvSpPr>
        <p:spPr>
          <a:xfrm>
            <a:off x="306400" y="1441550"/>
            <a:ext cx="3991800" cy="3177300"/>
          </a:xfrm>
          <a:prstGeom prst="rect">
            <a:avLst/>
          </a:prstGeom>
        </p:spPr>
        <p:txBody>
          <a:bodyPr spcFirstLastPara="1" wrap="square" lIns="0" tIns="0" rIns="0" bIns="0" anchor="t" anchorCtr="0">
            <a:noAutofit/>
          </a:bodyPr>
          <a:lstStyle/>
          <a:p>
            <a:pPr marL="457200" lvl="0" indent="-368300" algn="l" rtl="0">
              <a:lnSpc>
                <a:spcPct val="115000"/>
              </a:lnSpc>
              <a:spcBef>
                <a:spcPts val="600"/>
              </a:spcBef>
              <a:spcAft>
                <a:spcPts val="0"/>
              </a:spcAft>
              <a:buSzPts val="2200"/>
              <a:buChar char="▫"/>
            </a:pPr>
            <a:r>
              <a:rPr lang="en"/>
              <a:t>Restorative Practices</a:t>
            </a:r>
            <a:endParaRPr/>
          </a:p>
          <a:p>
            <a:pPr marL="457200" lvl="0" indent="-368300" algn="l" rtl="0">
              <a:lnSpc>
                <a:spcPct val="115000"/>
              </a:lnSpc>
              <a:spcBef>
                <a:spcPts val="0"/>
              </a:spcBef>
              <a:spcAft>
                <a:spcPts val="0"/>
              </a:spcAft>
              <a:buSzPts val="2200"/>
              <a:buChar char="▫"/>
            </a:pPr>
            <a:r>
              <a:rPr lang="en" u="sng">
                <a:solidFill>
                  <a:schemeClr val="hlink"/>
                </a:solidFill>
                <a:hlinkClick r:id="rId3"/>
              </a:rPr>
              <a:t>Implementing Positive Behavior Interventions and Supports (PBIS) Framework with fidelity</a:t>
            </a:r>
            <a:endParaRPr/>
          </a:p>
          <a:p>
            <a:pPr marL="457200" lvl="0" indent="-368300" algn="l" rtl="0">
              <a:lnSpc>
                <a:spcPct val="115000"/>
              </a:lnSpc>
              <a:spcBef>
                <a:spcPts val="0"/>
              </a:spcBef>
              <a:spcAft>
                <a:spcPts val="0"/>
              </a:spcAft>
              <a:buSzPts val="2200"/>
              <a:buChar char="▫"/>
            </a:pPr>
            <a:r>
              <a:rPr lang="en"/>
              <a:t>Implementing SEL Best Practices</a:t>
            </a:r>
            <a:endParaRPr/>
          </a:p>
          <a:p>
            <a:pPr marL="457200" lvl="0" indent="-368300" algn="l" rtl="0">
              <a:lnSpc>
                <a:spcPct val="115000"/>
              </a:lnSpc>
              <a:spcBef>
                <a:spcPts val="0"/>
              </a:spcBef>
              <a:spcAft>
                <a:spcPts val="0"/>
              </a:spcAft>
              <a:buSzPts val="2200"/>
              <a:buChar char="▫"/>
            </a:pPr>
            <a:r>
              <a:rPr lang="en"/>
              <a:t>Calm Classroom</a:t>
            </a:r>
            <a:endParaRPr/>
          </a:p>
          <a:p>
            <a:pPr marL="457200" lvl="0" indent="-368300" algn="l" rtl="0">
              <a:lnSpc>
                <a:spcPct val="115000"/>
              </a:lnSpc>
              <a:spcBef>
                <a:spcPts val="0"/>
              </a:spcBef>
              <a:spcAft>
                <a:spcPts val="0"/>
              </a:spcAft>
              <a:buSzPts val="2200"/>
              <a:buChar char="▫"/>
            </a:pPr>
            <a:r>
              <a:rPr lang="en"/>
              <a:t>Trauma Informed Practices</a:t>
            </a:r>
            <a:endParaRPr/>
          </a:p>
          <a:p>
            <a:pPr marL="0" lvl="0" indent="0" algn="l" rtl="0">
              <a:lnSpc>
                <a:spcPct val="115000"/>
              </a:lnSpc>
              <a:spcBef>
                <a:spcPts val="600"/>
              </a:spcBef>
              <a:spcAft>
                <a:spcPts val="0"/>
              </a:spcAft>
              <a:buNone/>
            </a:pPr>
            <a:endParaRPr/>
          </a:p>
        </p:txBody>
      </p:sp>
      <p:sp>
        <p:nvSpPr>
          <p:cNvPr id="160" name="Google Shape;160;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61" name="Google Shape;161;p23" descr="white dandelion flowers"/>
          <p:cNvPicPr preferRelativeResize="0"/>
          <p:nvPr/>
        </p:nvPicPr>
        <p:blipFill>
          <a:blip r:embed="rId4">
            <a:alphaModFix/>
          </a:blip>
          <a:stretch>
            <a:fillRect/>
          </a:stretch>
        </p:blipFill>
        <p:spPr>
          <a:xfrm rot="5400000">
            <a:off x="3717587" y="849250"/>
            <a:ext cx="5167500" cy="3445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06400" y="91175"/>
            <a:ext cx="3815700" cy="928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b="1">
                <a:latin typeface="Comic Sans MS"/>
                <a:ea typeface="Comic Sans MS"/>
                <a:cs typeface="Comic Sans MS"/>
                <a:sym typeface="Comic Sans MS"/>
              </a:rPr>
              <a:t>Progress monitoring with student discipline</a:t>
            </a:r>
            <a:endParaRPr sz="2400" b="1">
              <a:latin typeface="Comic Sans MS"/>
              <a:ea typeface="Comic Sans MS"/>
              <a:cs typeface="Comic Sans MS"/>
              <a:sym typeface="Comic Sans MS"/>
            </a:endParaRPr>
          </a:p>
        </p:txBody>
      </p:sp>
      <p:sp>
        <p:nvSpPr>
          <p:cNvPr id="167" name="Google Shape;167;p24"/>
          <p:cNvSpPr txBox="1">
            <a:spLocks noGrp="1"/>
          </p:cNvSpPr>
          <p:nvPr>
            <p:ph type="body" idx="1"/>
          </p:nvPr>
        </p:nvSpPr>
        <p:spPr>
          <a:xfrm>
            <a:off x="306400" y="1600950"/>
            <a:ext cx="3526500" cy="2872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Comic Sans MS"/>
                <a:ea typeface="Comic Sans MS"/>
                <a:cs typeface="Comic Sans MS"/>
                <a:sym typeface="Comic Sans MS"/>
              </a:rPr>
              <a:t>How do you know site practices are working?</a:t>
            </a:r>
            <a:endParaRPr b="1">
              <a:latin typeface="Comic Sans MS"/>
              <a:ea typeface="Comic Sans MS"/>
              <a:cs typeface="Comic Sans MS"/>
              <a:sym typeface="Comic Sans MS"/>
            </a:endParaRPr>
          </a:p>
          <a:p>
            <a:pPr marL="0" lvl="0" indent="0" algn="l" rtl="0">
              <a:spcBef>
                <a:spcPts val="600"/>
              </a:spcBef>
              <a:spcAft>
                <a:spcPts val="0"/>
              </a:spcAft>
              <a:buNone/>
            </a:pPr>
            <a:endParaRPr b="1">
              <a:latin typeface="Comic Sans MS"/>
              <a:ea typeface="Comic Sans MS"/>
              <a:cs typeface="Comic Sans MS"/>
              <a:sym typeface="Comic Sans MS"/>
            </a:endParaRPr>
          </a:p>
          <a:p>
            <a:pPr marL="0" lvl="0" indent="0" algn="l" rtl="0">
              <a:spcBef>
                <a:spcPts val="600"/>
              </a:spcBef>
              <a:spcAft>
                <a:spcPts val="0"/>
              </a:spcAft>
              <a:buNone/>
            </a:pPr>
            <a:r>
              <a:rPr lang="en" b="1">
                <a:latin typeface="Comic Sans MS"/>
                <a:ea typeface="Comic Sans MS"/>
                <a:cs typeface="Comic Sans MS"/>
                <a:sym typeface="Comic Sans MS"/>
              </a:rPr>
              <a:t>What data are you looking at?(</a:t>
            </a:r>
            <a:r>
              <a:rPr lang="en" sz="1400" b="1">
                <a:latin typeface="Comic Sans MS"/>
                <a:ea typeface="Comic Sans MS"/>
                <a:cs typeface="Comic Sans MS"/>
                <a:sym typeface="Comic Sans MS"/>
              </a:rPr>
              <a:t>SWIS, Aeries, iLead/CA Dashboard)</a:t>
            </a:r>
            <a:endParaRPr sz="1400" b="1">
              <a:latin typeface="Comic Sans MS"/>
              <a:ea typeface="Comic Sans MS"/>
              <a:cs typeface="Comic Sans MS"/>
              <a:sym typeface="Comic Sans MS"/>
            </a:endParaRPr>
          </a:p>
        </p:txBody>
      </p:sp>
      <p:sp>
        <p:nvSpPr>
          <p:cNvPr id="168" name="Google Shape;168;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69" name="Google Shape;169;p24" descr="man looking at map"/>
          <p:cNvPicPr preferRelativeResize="0"/>
          <p:nvPr/>
        </p:nvPicPr>
        <p:blipFill>
          <a:blip r:embed="rId3">
            <a:alphaModFix/>
          </a:blip>
          <a:stretch>
            <a:fillRect/>
          </a:stretch>
        </p:blipFill>
        <p:spPr>
          <a:xfrm>
            <a:off x="4122100" y="1100138"/>
            <a:ext cx="4663274" cy="310502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06400" y="119825"/>
            <a:ext cx="3815700" cy="104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b="1">
                <a:latin typeface="Comic Sans MS"/>
                <a:ea typeface="Comic Sans MS"/>
                <a:cs typeface="Comic Sans MS"/>
                <a:sym typeface="Comic Sans MS"/>
              </a:rPr>
              <a:t>NEW LAWS</a:t>
            </a:r>
            <a:endParaRPr sz="3600" b="1">
              <a:latin typeface="Comic Sans MS"/>
              <a:ea typeface="Comic Sans MS"/>
              <a:cs typeface="Comic Sans MS"/>
              <a:sym typeface="Comic Sans MS"/>
            </a:endParaRPr>
          </a:p>
        </p:txBody>
      </p:sp>
      <p:sp>
        <p:nvSpPr>
          <p:cNvPr id="175" name="Google Shape;175;p25"/>
          <p:cNvSpPr txBox="1">
            <a:spLocks noGrp="1"/>
          </p:cNvSpPr>
          <p:nvPr>
            <p:ph type="body" idx="1"/>
          </p:nvPr>
        </p:nvSpPr>
        <p:spPr>
          <a:xfrm>
            <a:off x="94375" y="1585250"/>
            <a:ext cx="3815700" cy="3346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latin typeface="Comic Sans MS"/>
                <a:ea typeface="Comic Sans MS"/>
                <a:cs typeface="Comic Sans MS"/>
                <a:sym typeface="Comic Sans MS"/>
              </a:rPr>
              <a:t>SB 419 </a:t>
            </a:r>
            <a:r>
              <a:rPr lang="en" u="sng">
                <a:latin typeface="Comic Sans MS"/>
                <a:ea typeface="Comic Sans MS"/>
                <a:cs typeface="Comic Sans MS"/>
                <a:sym typeface="Comic Sans MS"/>
              </a:rPr>
              <a:t>permanently</a:t>
            </a:r>
            <a:r>
              <a:rPr lang="en">
                <a:latin typeface="Comic Sans MS"/>
                <a:ea typeface="Comic Sans MS"/>
                <a:cs typeface="Comic Sans MS"/>
                <a:sym typeface="Comic Sans MS"/>
              </a:rPr>
              <a:t> bans the use of 48900 (k) for grades k-3.  Temporary ban on 49800(k) for grades 4-8</a:t>
            </a:r>
            <a:endParaRPr>
              <a:latin typeface="Comic Sans MS"/>
              <a:ea typeface="Comic Sans MS"/>
              <a:cs typeface="Comic Sans MS"/>
              <a:sym typeface="Comic Sans MS"/>
            </a:endParaRPr>
          </a:p>
          <a:p>
            <a:pPr marL="0" lvl="0" indent="0" algn="l" rtl="0">
              <a:spcBef>
                <a:spcPts val="600"/>
              </a:spcBef>
              <a:spcAft>
                <a:spcPts val="0"/>
              </a:spcAft>
              <a:buNone/>
            </a:pPr>
            <a:endParaRPr>
              <a:latin typeface="Comic Sans MS"/>
              <a:ea typeface="Comic Sans MS"/>
              <a:cs typeface="Comic Sans MS"/>
              <a:sym typeface="Comic Sans MS"/>
            </a:endParaRPr>
          </a:p>
          <a:p>
            <a:pPr marL="0" lvl="0" indent="0" algn="l" rtl="0">
              <a:spcBef>
                <a:spcPts val="600"/>
              </a:spcBef>
              <a:spcAft>
                <a:spcPts val="0"/>
              </a:spcAft>
              <a:buNone/>
            </a:pPr>
            <a:r>
              <a:rPr lang="en">
                <a:latin typeface="Comic Sans MS"/>
                <a:ea typeface="Comic Sans MS"/>
                <a:cs typeface="Comic Sans MS"/>
                <a:sym typeface="Comic Sans MS"/>
              </a:rPr>
              <a:t>Restraint and Seclusion for Gen Ed students--the definitions have changed so we need to watch this.</a:t>
            </a:r>
            <a:endParaRPr>
              <a:latin typeface="Comic Sans MS"/>
              <a:ea typeface="Comic Sans MS"/>
              <a:cs typeface="Comic Sans MS"/>
              <a:sym typeface="Comic Sans MS"/>
            </a:endParaRPr>
          </a:p>
        </p:txBody>
      </p:sp>
      <p:sp>
        <p:nvSpPr>
          <p:cNvPr id="176" name="Google Shape;176;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77" name="Google Shape;177;p25" descr="brown mallet on gray wooden surface"/>
          <p:cNvPicPr preferRelativeResize="0"/>
          <p:nvPr/>
        </p:nvPicPr>
        <p:blipFill>
          <a:blip r:embed="rId3">
            <a:alphaModFix/>
          </a:blip>
          <a:stretch>
            <a:fillRect/>
          </a:stretch>
        </p:blipFill>
        <p:spPr>
          <a:xfrm>
            <a:off x="4067700" y="0"/>
            <a:ext cx="3676650" cy="51435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ctrTitle"/>
          </p:nvPr>
        </p:nvSpPr>
        <p:spPr>
          <a:xfrm>
            <a:off x="1898525" y="2097950"/>
            <a:ext cx="2714100" cy="1746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Discipline</a:t>
            </a:r>
            <a:endParaRPr/>
          </a:p>
        </p:txBody>
      </p:sp>
      <p:sp>
        <p:nvSpPr>
          <p:cNvPr id="183" name="Google Shape;183;p26"/>
          <p:cNvSpPr/>
          <p:nvPr/>
        </p:nvSpPr>
        <p:spPr>
          <a:xfrm>
            <a:off x="2936100" y="625283"/>
            <a:ext cx="638950" cy="957050"/>
          </a:xfrm>
          <a:prstGeom prst="rect">
            <a:avLst/>
          </a:prstGeom>
        </p:spPr>
        <p:txBody>
          <a:bodyPr>
            <a:prstTxWarp prst="textPlain">
              <a:avLst/>
            </a:prstTxWarp>
          </a:bodyPr>
          <a:lstStyle/>
          <a:p>
            <a:pPr lvl="0" algn="ctr"/>
            <a:r>
              <a:rPr b="1" i="0">
                <a:ln>
                  <a:noFill/>
                </a:ln>
                <a:solidFill>
                  <a:srgbClr val="FFFFFF"/>
                </a:solidFill>
                <a:latin typeface="IBM Plex Sans Condensed"/>
              </a:rPr>
              <a:t>1</a:t>
            </a:r>
          </a:p>
        </p:txBody>
      </p:sp>
      <p:pic>
        <p:nvPicPr>
          <p:cNvPr id="184" name="Google Shape;184;p26" descr="gray rock pathway between green plants"/>
          <p:cNvPicPr preferRelativeResize="0"/>
          <p:nvPr/>
        </p:nvPicPr>
        <p:blipFill>
          <a:blip r:embed="rId3">
            <a:alphaModFix/>
          </a:blip>
          <a:stretch>
            <a:fillRect/>
          </a:stretch>
        </p:blipFill>
        <p:spPr>
          <a:xfrm>
            <a:off x="5724525" y="0"/>
            <a:ext cx="3419475" cy="51435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306400" y="88450"/>
            <a:ext cx="3815700" cy="75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Templates and Forms</a:t>
            </a:r>
            <a:endParaRPr/>
          </a:p>
        </p:txBody>
      </p:sp>
      <p:sp>
        <p:nvSpPr>
          <p:cNvPr id="190" name="Google Shape;190;p27"/>
          <p:cNvSpPr txBox="1">
            <a:spLocks noGrp="1"/>
          </p:cNvSpPr>
          <p:nvPr>
            <p:ph type="body" idx="1"/>
          </p:nvPr>
        </p:nvSpPr>
        <p:spPr>
          <a:xfrm>
            <a:off x="306400" y="1098375"/>
            <a:ext cx="3815700" cy="3651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latin typeface="Comic Sans MS"/>
                <a:ea typeface="Comic Sans MS"/>
                <a:cs typeface="Comic Sans MS"/>
                <a:sym typeface="Comic Sans MS"/>
              </a:rPr>
              <a:t>Please use the forms/templates available in Student Services tab</a:t>
            </a:r>
            <a:endParaRPr>
              <a:latin typeface="Comic Sans MS"/>
              <a:ea typeface="Comic Sans MS"/>
              <a:cs typeface="Comic Sans MS"/>
              <a:sym typeface="Comic Sans MS"/>
            </a:endParaRPr>
          </a:p>
          <a:p>
            <a:pPr marL="0" lvl="0" indent="0" algn="l" rtl="0">
              <a:spcBef>
                <a:spcPts val="600"/>
              </a:spcBef>
              <a:spcAft>
                <a:spcPts val="0"/>
              </a:spcAft>
              <a:buNone/>
            </a:pPr>
            <a:r>
              <a:rPr lang="en">
                <a:latin typeface="Comic Sans MS"/>
                <a:ea typeface="Comic Sans MS"/>
                <a:cs typeface="Comic Sans MS"/>
                <a:sym typeface="Comic Sans MS"/>
              </a:rPr>
              <a:t>	</a:t>
            </a:r>
            <a:r>
              <a:rPr lang="en" sz="1600">
                <a:latin typeface="Comic Sans MS"/>
                <a:ea typeface="Comic Sans MS"/>
                <a:cs typeface="Comic Sans MS"/>
                <a:sym typeface="Comic Sans MS"/>
              </a:rPr>
              <a:t>Witness Statement forms</a:t>
            </a:r>
            <a:endParaRPr sz="1600">
              <a:latin typeface="Comic Sans MS"/>
              <a:ea typeface="Comic Sans MS"/>
              <a:cs typeface="Comic Sans MS"/>
              <a:sym typeface="Comic Sans MS"/>
            </a:endParaRPr>
          </a:p>
          <a:p>
            <a:pPr marL="0" lvl="0" indent="0" algn="l" rtl="0">
              <a:spcBef>
                <a:spcPts val="600"/>
              </a:spcBef>
              <a:spcAft>
                <a:spcPts val="0"/>
              </a:spcAft>
              <a:buNone/>
            </a:pPr>
            <a:r>
              <a:rPr lang="en" sz="1600">
                <a:latin typeface="Comic Sans MS"/>
                <a:ea typeface="Comic Sans MS"/>
                <a:cs typeface="Comic Sans MS"/>
                <a:sym typeface="Comic Sans MS"/>
              </a:rPr>
              <a:t>	Continuance of Suspension</a:t>
            </a:r>
            <a:endParaRPr sz="1600">
              <a:latin typeface="Comic Sans MS"/>
              <a:ea typeface="Comic Sans MS"/>
              <a:cs typeface="Comic Sans MS"/>
              <a:sym typeface="Comic Sans MS"/>
            </a:endParaRPr>
          </a:p>
          <a:p>
            <a:pPr marL="0" lvl="0" indent="0" algn="l" rtl="0">
              <a:spcBef>
                <a:spcPts val="600"/>
              </a:spcBef>
              <a:spcAft>
                <a:spcPts val="0"/>
              </a:spcAft>
              <a:buNone/>
            </a:pPr>
            <a:endParaRPr>
              <a:latin typeface="Comic Sans MS"/>
              <a:ea typeface="Comic Sans MS"/>
              <a:cs typeface="Comic Sans MS"/>
              <a:sym typeface="Comic Sans MS"/>
            </a:endParaRPr>
          </a:p>
          <a:p>
            <a:pPr marL="0" lvl="0" indent="0" algn="l" rtl="0">
              <a:spcBef>
                <a:spcPts val="600"/>
              </a:spcBef>
              <a:spcAft>
                <a:spcPts val="0"/>
              </a:spcAft>
              <a:buNone/>
            </a:pPr>
            <a:r>
              <a:rPr lang="en">
                <a:latin typeface="Comic Sans MS"/>
                <a:ea typeface="Comic Sans MS"/>
                <a:cs typeface="Comic Sans MS"/>
                <a:sym typeface="Comic Sans MS"/>
              </a:rPr>
              <a:t>They have been vetted by OCDE and contain necessary information </a:t>
            </a:r>
            <a:endParaRPr>
              <a:latin typeface="Comic Sans MS"/>
              <a:ea typeface="Comic Sans MS"/>
              <a:cs typeface="Comic Sans MS"/>
              <a:sym typeface="Comic Sans MS"/>
            </a:endParaRPr>
          </a:p>
        </p:txBody>
      </p:sp>
      <p:sp>
        <p:nvSpPr>
          <p:cNvPr id="191" name="Google Shape;191;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92" name="Google Shape;192;p27" descr="green grasses and tall trees during daytime"/>
          <p:cNvPicPr preferRelativeResize="0"/>
          <p:nvPr/>
        </p:nvPicPr>
        <p:blipFill>
          <a:blip r:embed="rId3">
            <a:alphaModFix/>
          </a:blip>
          <a:stretch>
            <a:fillRect/>
          </a:stretch>
        </p:blipFill>
        <p:spPr>
          <a:xfrm>
            <a:off x="5174925" y="0"/>
            <a:ext cx="3419475" cy="51435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306400" y="288675"/>
            <a:ext cx="3815700" cy="660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a:t>Table Talk</a:t>
            </a:r>
            <a:endParaRPr sz="3600"/>
          </a:p>
        </p:txBody>
      </p:sp>
      <p:sp>
        <p:nvSpPr>
          <p:cNvPr id="198" name="Google Shape;198;p28"/>
          <p:cNvSpPr txBox="1">
            <a:spLocks noGrp="1"/>
          </p:cNvSpPr>
          <p:nvPr>
            <p:ph type="body" idx="1"/>
          </p:nvPr>
        </p:nvSpPr>
        <p:spPr>
          <a:xfrm>
            <a:off x="306400" y="1600950"/>
            <a:ext cx="3815700" cy="3018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What are some hot topics that you are seeing at your school site?</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What does support look like for the students? For you?</a:t>
            </a:r>
            <a:endParaRPr sz="2400"/>
          </a:p>
        </p:txBody>
      </p:sp>
      <p:sp>
        <p:nvSpPr>
          <p:cNvPr id="199" name="Google Shape;199;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200" name="Google Shape;200;p28" descr="multicolored propeller mountain"/>
          <p:cNvPicPr preferRelativeResize="0"/>
          <p:nvPr/>
        </p:nvPicPr>
        <p:blipFill>
          <a:blip r:embed="rId3">
            <a:alphaModFix/>
          </a:blip>
          <a:stretch>
            <a:fillRect/>
          </a:stretch>
        </p:blipFill>
        <p:spPr>
          <a:xfrm>
            <a:off x="4499050" y="0"/>
            <a:ext cx="3429000" cy="51435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306400" y="481050"/>
            <a:ext cx="3815700" cy="546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Vaping</a:t>
            </a:r>
            <a:endParaRPr/>
          </a:p>
        </p:txBody>
      </p:sp>
      <p:sp>
        <p:nvSpPr>
          <p:cNvPr id="206" name="Google Shape;206;p29"/>
          <p:cNvSpPr txBox="1">
            <a:spLocks noGrp="1"/>
          </p:cNvSpPr>
          <p:nvPr>
            <p:ph type="body" idx="1"/>
          </p:nvPr>
        </p:nvSpPr>
        <p:spPr>
          <a:xfrm>
            <a:off x="306400" y="1600950"/>
            <a:ext cx="3815700" cy="3018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Please share information with us.</a:t>
            </a:r>
            <a:endParaRPr/>
          </a:p>
          <a:p>
            <a:pPr marL="0" lvl="0" indent="0" algn="l" rtl="0">
              <a:spcBef>
                <a:spcPts val="600"/>
              </a:spcBef>
              <a:spcAft>
                <a:spcPts val="0"/>
              </a:spcAft>
              <a:buNone/>
            </a:pPr>
            <a:endParaRPr/>
          </a:p>
          <a:p>
            <a:pPr marL="0" lvl="0" indent="0" algn="l" rtl="0">
              <a:spcBef>
                <a:spcPts val="600"/>
              </a:spcBef>
              <a:spcAft>
                <a:spcPts val="0"/>
              </a:spcAft>
              <a:buNone/>
            </a:pPr>
            <a:r>
              <a:rPr lang="en"/>
              <a:t>What does support look like for you at your site on this topic?</a:t>
            </a:r>
            <a:endParaRPr/>
          </a:p>
        </p:txBody>
      </p:sp>
      <p:sp>
        <p:nvSpPr>
          <p:cNvPr id="207" name="Google Shape;207;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208" name="Google Shape;208;p29" descr="man sitting while vaping in selective focus photography"/>
          <p:cNvPicPr preferRelativeResize="0"/>
          <p:nvPr/>
        </p:nvPicPr>
        <p:blipFill>
          <a:blip r:embed="rId3">
            <a:alphaModFix/>
          </a:blip>
          <a:stretch>
            <a:fillRect/>
          </a:stretch>
        </p:blipFill>
        <p:spPr>
          <a:xfrm>
            <a:off x="5044300" y="0"/>
            <a:ext cx="3771900" cy="51435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ctrTitle"/>
          </p:nvPr>
        </p:nvSpPr>
        <p:spPr>
          <a:xfrm>
            <a:off x="1259250" y="217800"/>
            <a:ext cx="6367500" cy="750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Discipline Coding</a:t>
            </a:r>
            <a:endParaRPr>
              <a:latin typeface="Comic Sans MS"/>
              <a:ea typeface="Comic Sans MS"/>
              <a:cs typeface="Comic Sans MS"/>
              <a:sym typeface="Comic Sans MS"/>
            </a:endParaRPr>
          </a:p>
        </p:txBody>
      </p:sp>
      <p:pic>
        <p:nvPicPr>
          <p:cNvPr id="214" name="Google Shape;214;p30" descr="brown bird"/>
          <p:cNvPicPr preferRelativeResize="0"/>
          <p:nvPr/>
        </p:nvPicPr>
        <p:blipFill>
          <a:blip r:embed="rId3">
            <a:alphaModFix/>
          </a:blip>
          <a:stretch>
            <a:fillRect/>
          </a:stretch>
        </p:blipFill>
        <p:spPr>
          <a:xfrm>
            <a:off x="1259250" y="968400"/>
            <a:ext cx="6262651" cy="41751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ctrTitle"/>
          </p:nvPr>
        </p:nvSpPr>
        <p:spPr>
          <a:xfrm>
            <a:off x="1388250" y="2192950"/>
            <a:ext cx="6367500" cy="115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a:p>
        </p:txBody>
      </p:sp>
      <p:sp>
        <p:nvSpPr>
          <p:cNvPr id="220" name="Google Shape;220;p31"/>
          <p:cNvSpPr txBox="1">
            <a:spLocks noGrp="1"/>
          </p:cNvSpPr>
          <p:nvPr>
            <p:ph type="subTitle" idx="1"/>
          </p:nvPr>
        </p:nvSpPr>
        <p:spPr>
          <a:xfrm>
            <a:off x="1388250" y="2992455"/>
            <a:ext cx="63675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a:p>
        </p:txBody>
      </p:sp>
      <p:pic>
        <p:nvPicPr>
          <p:cNvPr id="221" name="Google Shape;221;p31"/>
          <p:cNvPicPr preferRelativeResize="0"/>
          <p:nvPr/>
        </p:nvPicPr>
        <p:blipFill>
          <a:blip r:embed="rId3">
            <a:alphaModFix/>
          </a:blip>
          <a:stretch>
            <a:fillRect/>
          </a:stretch>
        </p:blipFill>
        <p:spPr>
          <a:xfrm>
            <a:off x="0" y="67575"/>
            <a:ext cx="9144001" cy="48623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27" name="Google Shape;227;p32"/>
          <p:cNvSpPr txBox="1"/>
          <p:nvPr/>
        </p:nvSpPr>
        <p:spPr>
          <a:xfrm>
            <a:off x="5035350" y="341975"/>
            <a:ext cx="3789600" cy="7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IBM Plex Sans Condensed"/>
              <a:ea typeface="IBM Plex Sans Condensed"/>
              <a:cs typeface="IBM Plex Sans Condensed"/>
              <a:sym typeface="IBM Plex Sans Condensed"/>
            </a:endParaRPr>
          </a:p>
        </p:txBody>
      </p:sp>
      <p:sp>
        <p:nvSpPr>
          <p:cNvPr id="228" name="Google Shape;228;p32"/>
          <p:cNvSpPr txBox="1"/>
          <p:nvPr/>
        </p:nvSpPr>
        <p:spPr>
          <a:xfrm>
            <a:off x="4879050" y="398575"/>
            <a:ext cx="3789600" cy="41601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F3F3F3"/>
              </a:buClr>
              <a:buSzPts val="1800"/>
              <a:buFont typeface="Comic Sans MS"/>
              <a:buChar char="●"/>
            </a:pPr>
            <a:r>
              <a:rPr lang="en" sz="1800">
                <a:solidFill>
                  <a:srgbClr val="F3F3F3"/>
                </a:solidFill>
                <a:latin typeface="Comic Sans MS"/>
                <a:ea typeface="Comic Sans MS"/>
                <a:cs typeface="Comic Sans MS"/>
                <a:sym typeface="Comic Sans MS"/>
              </a:rPr>
              <a:t>Use minor/major codes as needed to accurately identify the behavior</a:t>
            </a:r>
            <a:endParaRPr sz="1800">
              <a:solidFill>
                <a:srgbClr val="F3F3F3"/>
              </a:solidFill>
              <a:latin typeface="Comic Sans MS"/>
              <a:ea typeface="Comic Sans MS"/>
              <a:cs typeface="Comic Sans MS"/>
              <a:sym typeface="Comic Sans MS"/>
            </a:endParaRPr>
          </a:p>
          <a:p>
            <a:pPr marL="457200" lvl="0" indent="-342900" algn="l" rtl="0">
              <a:lnSpc>
                <a:spcPct val="150000"/>
              </a:lnSpc>
              <a:spcBef>
                <a:spcPts val="0"/>
              </a:spcBef>
              <a:spcAft>
                <a:spcPts val="0"/>
              </a:spcAft>
              <a:buClr>
                <a:srgbClr val="F3F3F3"/>
              </a:buClr>
              <a:buSzPts val="1800"/>
              <a:buFont typeface="Comic Sans MS"/>
              <a:buChar char="●"/>
            </a:pPr>
            <a:r>
              <a:rPr lang="en" sz="1800">
                <a:solidFill>
                  <a:srgbClr val="F3F3F3"/>
                </a:solidFill>
                <a:latin typeface="Comic Sans MS"/>
                <a:ea typeface="Comic Sans MS"/>
                <a:cs typeface="Comic Sans MS"/>
                <a:sym typeface="Comic Sans MS"/>
              </a:rPr>
              <a:t>Use the iLead dashboard to analyze data from discipline entries</a:t>
            </a:r>
            <a:endParaRPr sz="1800">
              <a:solidFill>
                <a:srgbClr val="F3F3F3"/>
              </a:solidFill>
              <a:latin typeface="Comic Sans MS"/>
              <a:ea typeface="Comic Sans MS"/>
              <a:cs typeface="Comic Sans MS"/>
              <a:sym typeface="Comic Sans MS"/>
            </a:endParaRPr>
          </a:p>
          <a:p>
            <a:pPr marL="457200" lvl="0" indent="-342900" algn="l" rtl="0">
              <a:lnSpc>
                <a:spcPct val="150000"/>
              </a:lnSpc>
              <a:spcBef>
                <a:spcPts val="0"/>
              </a:spcBef>
              <a:spcAft>
                <a:spcPts val="0"/>
              </a:spcAft>
              <a:buClr>
                <a:srgbClr val="F3F3F3"/>
              </a:buClr>
              <a:buSzPts val="1800"/>
              <a:buFont typeface="Comic Sans MS"/>
              <a:buChar char="●"/>
            </a:pPr>
            <a:r>
              <a:rPr lang="en" sz="1800">
                <a:solidFill>
                  <a:srgbClr val="F3F3F3"/>
                </a:solidFill>
                <a:latin typeface="Comic Sans MS"/>
                <a:ea typeface="Comic Sans MS"/>
                <a:cs typeface="Comic Sans MS"/>
                <a:sym typeface="Comic Sans MS"/>
              </a:rPr>
              <a:t>It is important to document trends/patterns in behavior</a:t>
            </a:r>
            <a:endParaRPr sz="1800">
              <a:solidFill>
                <a:srgbClr val="F3F3F3"/>
              </a:solidFill>
              <a:latin typeface="Comic Sans MS"/>
              <a:ea typeface="Comic Sans MS"/>
              <a:cs typeface="Comic Sans MS"/>
              <a:sym typeface="Comic Sans MS"/>
            </a:endParaRPr>
          </a:p>
          <a:p>
            <a:pPr marL="457200" lvl="0" indent="-342900" algn="l" rtl="0">
              <a:lnSpc>
                <a:spcPct val="150000"/>
              </a:lnSpc>
              <a:spcBef>
                <a:spcPts val="0"/>
              </a:spcBef>
              <a:spcAft>
                <a:spcPts val="0"/>
              </a:spcAft>
              <a:buClr>
                <a:srgbClr val="F3F3F3"/>
              </a:buClr>
              <a:buSzPts val="1800"/>
              <a:buFont typeface="Comic Sans MS"/>
              <a:buChar char="●"/>
            </a:pPr>
            <a:r>
              <a:rPr lang="en" sz="1800">
                <a:solidFill>
                  <a:srgbClr val="F3F3F3"/>
                </a:solidFill>
                <a:latin typeface="Comic Sans MS"/>
                <a:ea typeface="Comic Sans MS"/>
                <a:cs typeface="Comic Sans MS"/>
                <a:sym typeface="Comic Sans MS"/>
              </a:rPr>
              <a:t>Show other means of correction</a:t>
            </a:r>
            <a:endParaRPr sz="1800">
              <a:solidFill>
                <a:srgbClr val="F3F3F3"/>
              </a:solidFill>
              <a:latin typeface="Comic Sans MS"/>
              <a:ea typeface="Comic Sans MS"/>
              <a:cs typeface="Comic Sans MS"/>
              <a:sym typeface="Comic Sans MS"/>
            </a:endParaRPr>
          </a:p>
          <a:p>
            <a:pPr marL="0" lvl="0" indent="0" algn="l" rtl="0">
              <a:lnSpc>
                <a:spcPct val="150000"/>
              </a:lnSpc>
              <a:spcBef>
                <a:spcPts val="0"/>
              </a:spcBef>
              <a:spcAft>
                <a:spcPts val="0"/>
              </a:spcAft>
              <a:buNone/>
            </a:pPr>
            <a:endParaRPr sz="1800">
              <a:solidFill>
                <a:srgbClr val="F3F3F3"/>
              </a:solidFill>
              <a:latin typeface="IBM Plex Sans Condensed"/>
              <a:ea typeface="IBM Plex Sans Condensed"/>
              <a:cs typeface="IBM Plex Sans Condensed"/>
              <a:sym typeface="IBM Plex Sans Condensed"/>
            </a:endParaRPr>
          </a:p>
          <a:p>
            <a:pPr marL="0" lvl="0" indent="0" algn="l" rtl="0">
              <a:spcBef>
                <a:spcPts val="0"/>
              </a:spcBef>
              <a:spcAft>
                <a:spcPts val="0"/>
              </a:spcAft>
              <a:buNone/>
            </a:pPr>
            <a:endParaRPr>
              <a:latin typeface="IBM Plex Sans Condensed"/>
              <a:ea typeface="IBM Plex Sans Condensed"/>
              <a:cs typeface="IBM Plex Sans Condensed"/>
              <a:sym typeface="IBM Plex Sans Condensed"/>
            </a:endParaRPr>
          </a:p>
        </p:txBody>
      </p:sp>
      <p:pic>
        <p:nvPicPr>
          <p:cNvPr id="229" name="Google Shape;229;p32" descr="Field Notes books"/>
          <p:cNvPicPr preferRelativeResize="0"/>
          <p:nvPr/>
        </p:nvPicPr>
        <p:blipFill>
          <a:blip r:embed="rId3">
            <a:alphaModFix/>
          </a:blip>
          <a:stretch>
            <a:fillRect/>
          </a:stretch>
        </p:blipFill>
        <p:spPr>
          <a:xfrm>
            <a:off x="719450" y="0"/>
            <a:ext cx="3438525" cy="51435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idx="4294967295"/>
          </p:nvPr>
        </p:nvSpPr>
        <p:spPr>
          <a:xfrm>
            <a:off x="3788200" y="318225"/>
            <a:ext cx="41961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latin typeface="Comic Sans MS"/>
                <a:ea typeface="Comic Sans MS"/>
                <a:cs typeface="Comic Sans MS"/>
                <a:sym typeface="Comic Sans MS"/>
              </a:rPr>
              <a:t>Hello!</a:t>
            </a:r>
            <a:endParaRPr sz="7200">
              <a:latin typeface="Comic Sans MS"/>
              <a:ea typeface="Comic Sans MS"/>
              <a:cs typeface="Comic Sans MS"/>
              <a:sym typeface="Comic Sans MS"/>
            </a:endParaRPr>
          </a:p>
        </p:txBody>
      </p:sp>
      <p:sp>
        <p:nvSpPr>
          <p:cNvPr id="96" name="Google Shape;96;p15"/>
          <p:cNvSpPr txBox="1">
            <a:spLocks noGrp="1"/>
          </p:cNvSpPr>
          <p:nvPr>
            <p:ph type="subTitle" idx="4294967295"/>
          </p:nvPr>
        </p:nvSpPr>
        <p:spPr>
          <a:xfrm>
            <a:off x="3788200" y="1402475"/>
            <a:ext cx="4917900" cy="3150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a:latin typeface="Comic Sans MS"/>
                <a:ea typeface="Comic Sans MS"/>
                <a:cs typeface="Comic Sans MS"/>
                <a:sym typeface="Comic Sans MS"/>
              </a:rPr>
              <a:t>Tammy Blakely </a:t>
            </a:r>
            <a:endParaRPr sz="3600">
              <a:latin typeface="Comic Sans MS"/>
              <a:ea typeface="Comic Sans MS"/>
              <a:cs typeface="Comic Sans MS"/>
              <a:sym typeface="Comic Sans MS"/>
            </a:endParaRPr>
          </a:p>
          <a:p>
            <a:pPr marL="0" lvl="0" indent="0" algn="l" rtl="0">
              <a:spcBef>
                <a:spcPts val="600"/>
              </a:spcBef>
              <a:spcAft>
                <a:spcPts val="0"/>
              </a:spcAft>
              <a:buNone/>
            </a:pPr>
            <a:r>
              <a:rPr lang="en" sz="3000">
                <a:latin typeface="Comic Sans MS"/>
                <a:ea typeface="Comic Sans MS"/>
                <a:cs typeface="Comic Sans MS"/>
                <a:sym typeface="Comic Sans MS"/>
              </a:rPr>
              <a:t>Coordinator of Student Services</a:t>
            </a:r>
            <a:endParaRPr sz="3000">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endParaRPr>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r>
              <a:rPr lang="en">
                <a:latin typeface="Comic Sans MS"/>
                <a:ea typeface="Comic Sans MS"/>
                <a:cs typeface="Comic Sans MS"/>
                <a:sym typeface="Comic Sans MS"/>
              </a:rPr>
              <a:t>You can find me at </a:t>
            </a:r>
            <a:r>
              <a:rPr lang="en" b="1">
                <a:latin typeface="Comic Sans MS"/>
                <a:ea typeface="Comic Sans MS"/>
                <a:cs typeface="Comic Sans MS"/>
                <a:sym typeface="Comic Sans MS"/>
              </a:rPr>
              <a:t>tammyblakely@iusd.org</a:t>
            </a:r>
            <a:endParaRPr sz="3600" b="1">
              <a:latin typeface="Comic Sans MS"/>
              <a:ea typeface="Comic Sans MS"/>
              <a:cs typeface="Comic Sans MS"/>
              <a:sym typeface="Comic Sans MS"/>
            </a:endParaRPr>
          </a:p>
        </p:txBody>
      </p:sp>
      <p:sp>
        <p:nvSpPr>
          <p:cNvPr id="97" name="Google Shape;97;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98" name="Google Shape;98;p15"/>
          <p:cNvPicPr preferRelativeResize="0"/>
          <p:nvPr/>
        </p:nvPicPr>
        <p:blipFill>
          <a:blip r:embed="rId3">
            <a:alphaModFix/>
          </a:blip>
          <a:stretch>
            <a:fillRect/>
          </a:stretch>
        </p:blipFill>
        <p:spPr>
          <a:xfrm>
            <a:off x="152400" y="152400"/>
            <a:ext cx="933450" cy="962025"/>
          </a:xfrm>
          <a:prstGeom prst="rect">
            <a:avLst/>
          </a:prstGeom>
          <a:noFill/>
          <a:ln>
            <a:noFill/>
          </a:ln>
        </p:spPr>
      </p:pic>
      <p:pic>
        <p:nvPicPr>
          <p:cNvPr id="99" name="Google Shape;99;p15" descr="succulent plants and pink roses"/>
          <p:cNvPicPr preferRelativeResize="0"/>
          <p:nvPr/>
        </p:nvPicPr>
        <p:blipFill>
          <a:blip r:embed="rId4">
            <a:alphaModFix/>
          </a:blip>
          <a:stretch>
            <a:fillRect/>
          </a:stretch>
        </p:blipFill>
        <p:spPr>
          <a:xfrm>
            <a:off x="0" y="0"/>
            <a:ext cx="3429000" cy="51435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35" name="Google Shape;235;p33"/>
          <p:cNvSpPr txBox="1"/>
          <p:nvPr/>
        </p:nvSpPr>
        <p:spPr>
          <a:xfrm>
            <a:off x="80850" y="171200"/>
            <a:ext cx="4345500" cy="5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Comic Sans MS"/>
                <a:ea typeface="Comic Sans MS"/>
                <a:cs typeface="Comic Sans MS"/>
                <a:sym typeface="Comic Sans MS"/>
              </a:rPr>
              <a:t>Behavior Contracts</a:t>
            </a:r>
            <a:endParaRPr sz="2400" b="1">
              <a:solidFill>
                <a:srgbClr val="FFFFFF"/>
              </a:solidFill>
              <a:latin typeface="Comic Sans MS"/>
              <a:ea typeface="Comic Sans MS"/>
              <a:cs typeface="Comic Sans MS"/>
              <a:sym typeface="Comic Sans MS"/>
            </a:endParaRPr>
          </a:p>
        </p:txBody>
      </p:sp>
      <p:sp>
        <p:nvSpPr>
          <p:cNvPr id="236" name="Google Shape;236;p33"/>
          <p:cNvSpPr txBox="1"/>
          <p:nvPr/>
        </p:nvSpPr>
        <p:spPr>
          <a:xfrm>
            <a:off x="213300" y="613125"/>
            <a:ext cx="4187100" cy="2455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Provide a path for student to make changes in behavior (+/-)</a:t>
            </a:r>
            <a:endParaRPr sz="1800">
              <a:solidFill>
                <a:srgbClr val="FFFFFF"/>
              </a:solidFill>
              <a:latin typeface="Comic Sans MS"/>
              <a:ea typeface="Comic Sans MS"/>
              <a:cs typeface="Comic Sans MS"/>
              <a:sym typeface="Comic Sans MS"/>
            </a:endParaRPr>
          </a:p>
          <a:p>
            <a:pPr marL="457200" lvl="0" indent="-342900" algn="l" rtl="0">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Document efforts</a:t>
            </a:r>
            <a:endParaRPr sz="1800">
              <a:solidFill>
                <a:srgbClr val="FFFFFF"/>
              </a:solidFill>
              <a:latin typeface="Comic Sans MS"/>
              <a:ea typeface="Comic Sans MS"/>
              <a:cs typeface="Comic Sans MS"/>
              <a:sym typeface="Comic Sans MS"/>
            </a:endParaRPr>
          </a:p>
          <a:p>
            <a:pPr marL="457200" lvl="0" indent="-342900" algn="l" rtl="0">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Outline specific parameters for student/parents</a:t>
            </a:r>
            <a:endParaRPr sz="1800">
              <a:solidFill>
                <a:srgbClr val="FFFFFF"/>
              </a:solidFill>
              <a:latin typeface="Comic Sans MS"/>
              <a:ea typeface="Comic Sans MS"/>
              <a:cs typeface="Comic Sans MS"/>
              <a:sym typeface="Comic Sans MS"/>
            </a:endParaRPr>
          </a:p>
          <a:p>
            <a:pPr marL="457200" lvl="0" indent="-342900" algn="l" rtl="0">
              <a:spcBef>
                <a:spcPts val="0"/>
              </a:spcBef>
              <a:spcAft>
                <a:spcPts val="0"/>
              </a:spcAft>
              <a:buClr>
                <a:srgbClr val="FFFFFF"/>
              </a:buClr>
              <a:buSzPts val="1800"/>
              <a:buFont typeface="Comic Sans MS"/>
              <a:buChar char="●"/>
            </a:pPr>
            <a:r>
              <a:rPr lang="en" sz="1800">
                <a:solidFill>
                  <a:srgbClr val="FFFFFF"/>
                </a:solidFill>
                <a:latin typeface="Comic Sans MS"/>
                <a:ea typeface="Comic Sans MS"/>
                <a:cs typeface="Comic Sans MS"/>
                <a:sym typeface="Comic Sans MS"/>
              </a:rPr>
              <a:t>Make it specific to issues/concerns</a:t>
            </a:r>
            <a:endParaRPr sz="1800">
              <a:solidFill>
                <a:srgbClr val="FFFFFF"/>
              </a:solidFill>
              <a:latin typeface="Comic Sans MS"/>
              <a:ea typeface="Comic Sans MS"/>
              <a:cs typeface="Comic Sans MS"/>
              <a:sym typeface="Comic Sans MS"/>
            </a:endParaRPr>
          </a:p>
          <a:p>
            <a:pPr marL="457200" lvl="0" indent="-342900" algn="l" rtl="0">
              <a:spcBef>
                <a:spcPts val="0"/>
              </a:spcBef>
              <a:spcAft>
                <a:spcPts val="0"/>
              </a:spcAft>
              <a:buClr>
                <a:srgbClr val="FFFFFF"/>
              </a:buClr>
              <a:buSzPts val="1800"/>
              <a:buFont typeface="Comic Sans MS"/>
              <a:buChar char="●"/>
            </a:pPr>
            <a:r>
              <a:rPr lang="en" sz="1800" b="1">
                <a:solidFill>
                  <a:srgbClr val="FFFFFF"/>
                </a:solidFill>
                <a:latin typeface="Comic Sans MS"/>
                <a:ea typeface="Comic Sans MS"/>
                <a:cs typeface="Comic Sans MS"/>
                <a:sym typeface="Comic Sans MS"/>
              </a:rPr>
              <a:t>CLEAR IS KIND</a:t>
            </a:r>
            <a:endParaRPr sz="1800" b="1">
              <a:solidFill>
                <a:srgbClr val="FFFFFF"/>
              </a:solidFill>
              <a:latin typeface="Comic Sans MS"/>
              <a:ea typeface="Comic Sans MS"/>
              <a:cs typeface="Comic Sans MS"/>
              <a:sym typeface="Comic Sans MS"/>
            </a:endParaRPr>
          </a:p>
        </p:txBody>
      </p:sp>
      <p:sp>
        <p:nvSpPr>
          <p:cNvPr id="237" name="Google Shape;237;p33"/>
          <p:cNvSpPr txBox="1"/>
          <p:nvPr/>
        </p:nvSpPr>
        <p:spPr>
          <a:xfrm>
            <a:off x="213300" y="3008500"/>
            <a:ext cx="4080600" cy="20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omic Sans MS"/>
                <a:ea typeface="Comic Sans MS"/>
                <a:cs typeface="Comic Sans MS"/>
                <a:sym typeface="Comic Sans MS"/>
              </a:rPr>
              <a:t>DON’T</a:t>
            </a:r>
            <a:endParaRPr sz="3000">
              <a:solidFill>
                <a:srgbClr val="FFFFFF"/>
              </a:solidFill>
              <a:latin typeface="Comic Sans MS"/>
              <a:ea typeface="Comic Sans MS"/>
              <a:cs typeface="Comic Sans MS"/>
              <a:sym typeface="Comic Sans MS"/>
            </a:endParaRPr>
          </a:p>
          <a:p>
            <a:pPr marL="457200" lvl="0" indent="-317500" algn="l" rtl="0">
              <a:spcBef>
                <a:spcPts val="0"/>
              </a:spcBef>
              <a:spcAft>
                <a:spcPts val="0"/>
              </a:spcAft>
              <a:buClr>
                <a:srgbClr val="FFFFFF"/>
              </a:buClr>
              <a:buSzPts val="1400"/>
              <a:buFont typeface="Comic Sans MS"/>
              <a:buChar char="●"/>
            </a:pPr>
            <a:r>
              <a:rPr lang="en">
                <a:solidFill>
                  <a:srgbClr val="FFFFFF"/>
                </a:solidFill>
                <a:latin typeface="Comic Sans MS"/>
                <a:ea typeface="Comic Sans MS"/>
                <a:cs typeface="Comic Sans MS"/>
                <a:sym typeface="Comic Sans MS"/>
              </a:rPr>
              <a:t>Make promises (or threats) you can’t keep</a:t>
            </a:r>
            <a:endParaRPr>
              <a:solidFill>
                <a:srgbClr val="FFFFFF"/>
              </a:solidFill>
              <a:latin typeface="Comic Sans MS"/>
              <a:ea typeface="Comic Sans MS"/>
              <a:cs typeface="Comic Sans MS"/>
              <a:sym typeface="Comic Sans MS"/>
            </a:endParaRPr>
          </a:p>
          <a:p>
            <a:pPr marL="457200" lvl="0" indent="-317500" algn="l" rtl="0">
              <a:spcBef>
                <a:spcPts val="0"/>
              </a:spcBef>
              <a:spcAft>
                <a:spcPts val="0"/>
              </a:spcAft>
              <a:buClr>
                <a:srgbClr val="FFFFFF"/>
              </a:buClr>
              <a:buSzPts val="1400"/>
              <a:buFont typeface="Comic Sans MS"/>
              <a:buChar char="●"/>
            </a:pPr>
            <a:r>
              <a:rPr lang="en">
                <a:solidFill>
                  <a:srgbClr val="FFFFFF"/>
                </a:solidFill>
                <a:latin typeface="Comic Sans MS"/>
                <a:ea typeface="Comic Sans MS"/>
                <a:cs typeface="Comic Sans MS"/>
                <a:sym typeface="Comic Sans MS"/>
              </a:rPr>
              <a:t>Make general statements that are unclear</a:t>
            </a:r>
            <a:endParaRPr>
              <a:solidFill>
                <a:srgbClr val="FFFFFF"/>
              </a:solidFill>
              <a:latin typeface="Comic Sans MS"/>
              <a:ea typeface="Comic Sans MS"/>
              <a:cs typeface="Comic Sans MS"/>
              <a:sym typeface="Comic Sans MS"/>
            </a:endParaRPr>
          </a:p>
          <a:p>
            <a:pPr marL="457200" lvl="0" indent="-317500" algn="l" rtl="0">
              <a:spcBef>
                <a:spcPts val="0"/>
              </a:spcBef>
              <a:spcAft>
                <a:spcPts val="0"/>
              </a:spcAft>
              <a:buClr>
                <a:srgbClr val="FFFFFF"/>
              </a:buClr>
              <a:buSzPts val="1400"/>
              <a:buFont typeface="Comic Sans MS"/>
              <a:buChar char="●"/>
            </a:pPr>
            <a:r>
              <a:rPr lang="en">
                <a:solidFill>
                  <a:srgbClr val="FFFFFF"/>
                </a:solidFill>
                <a:latin typeface="Comic Sans MS"/>
                <a:ea typeface="Comic Sans MS"/>
                <a:cs typeface="Comic Sans MS"/>
                <a:sym typeface="Comic Sans MS"/>
              </a:rPr>
              <a:t>Use behavior contracts FIRST (try Tiers 1 &amp; 2 before a contract--these are really a Tier 3 support (individualized)</a:t>
            </a:r>
            <a:endParaRPr>
              <a:solidFill>
                <a:srgbClr val="FFFFFF"/>
              </a:solidFill>
              <a:latin typeface="Comic Sans MS"/>
              <a:ea typeface="Comic Sans MS"/>
              <a:cs typeface="Comic Sans MS"/>
              <a:sym typeface="Comic Sans MS"/>
            </a:endParaRPr>
          </a:p>
        </p:txBody>
      </p:sp>
      <p:pic>
        <p:nvPicPr>
          <p:cNvPr id="238" name="Google Shape;238;p33"/>
          <p:cNvPicPr preferRelativeResize="0"/>
          <p:nvPr/>
        </p:nvPicPr>
        <p:blipFill>
          <a:blip r:embed="rId3">
            <a:alphaModFix/>
          </a:blip>
          <a:stretch>
            <a:fillRect/>
          </a:stretch>
        </p:blipFill>
        <p:spPr>
          <a:xfrm>
            <a:off x="4758025" y="1066200"/>
            <a:ext cx="4110778" cy="2933627"/>
          </a:xfrm>
          <a:prstGeom prst="rect">
            <a:avLst/>
          </a:prstGeom>
          <a:noFill/>
          <a:ln>
            <a:noFill/>
          </a:ln>
        </p:spPr>
      </p:pic>
      <p:pic>
        <p:nvPicPr>
          <p:cNvPr id="239" name="Google Shape;239;p33" descr="green and black rope"/>
          <p:cNvPicPr preferRelativeResize="0"/>
          <p:nvPr/>
        </p:nvPicPr>
        <p:blipFill rotWithShape="1">
          <a:blip r:embed="rId4">
            <a:alphaModFix/>
          </a:blip>
          <a:srcRect l="-3455"/>
          <a:stretch/>
        </p:blipFill>
        <p:spPr>
          <a:xfrm>
            <a:off x="4207275" y="0"/>
            <a:ext cx="7715250" cy="51435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ctrTitle" idx="4294967295"/>
          </p:nvPr>
        </p:nvSpPr>
        <p:spPr>
          <a:xfrm>
            <a:off x="283800" y="462525"/>
            <a:ext cx="3586800" cy="2178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6000">
                <a:latin typeface="Comic Sans MS"/>
                <a:ea typeface="Comic Sans MS"/>
                <a:cs typeface="Comic Sans MS"/>
                <a:sym typeface="Comic Sans MS"/>
              </a:rPr>
              <a:t>Nexus to school</a:t>
            </a:r>
            <a:endParaRPr sz="6000">
              <a:latin typeface="Comic Sans MS"/>
              <a:ea typeface="Comic Sans MS"/>
              <a:cs typeface="Comic Sans MS"/>
              <a:sym typeface="Comic Sans MS"/>
            </a:endParaRPr>
          </a:p>
        </p:txBody>
      </p:sp>
      <p:sp>
        <p:nvSpPr>
          <p:cNvPr id="245" name="Google Shape;245;p34"/>
          <p:cNvSpPr txBox="1">
            <a:spLocks noGrp="1"/>
          </p:cNvSpPr>
          <p:nvPr>
            <p:ph type="subTitle" idx="4294967295"/>
          </p:nvPr>
        </p:nvSpPr>
        <p:spPr>
          <a:xfrm>
            <a:off x="484800" y="2781705"/>
            <a:ext cx="31848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latin typeface="Comic Sans MS"/>
                <a:ea typeface="Comic Sans MS"/>
                <a:cs typeface="Comic Sans MS"/>
                <a:sym typeface="Comic Sans MS"/>
              </a:rPr>
              <a:t>Can the behavior be connected to school or a school sponsored activity?</a:t>
            </a:r>
            <a:endParaRPr>
              <a:latin typeface="Comic Sans MS"/>
              <a:ea typeface="Comic Sans MS"/>
              <a:cs typeface="Comic Sans MS"/>
              <a:sym typeface="Comic Sans MS"/>
            </a:endParaRPr>
          </a:p>
        </p:txBody>
      </p:sp>
      <p:sp>
        <p:nvSpPr>
          <p:cNvPr id="246" name="Google Shape;246;p34"/>
          <p:cNvSpPr/>
          <p:nvPr/>
        </p:nvSpPr>
        <p:spPr>
          <a:xfrm>
            <a:off x="7250595" y="3811845"/>
            <a:ext cx="406654" cy="38828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48" name="Google Shape;248;p34" descr="red and white concrete house near mountain"/>
          <p:cNvPicPr preferRelativeResize="0"/>
          <p:nvPr/>
        </p:nvPicPr>
        <p:blipFill rotWithShape="1">
          <a:blip r:embed="rId3">
            <a:alphaModFix/>
          </a:blip>
          <a:srcRect l="-2622" t="-920" r="-54436" b="919"/>
          <a:stretch/>
        </p:blipFill>
        <p:spPr>
          <a:xfrm>
            <a:off x="4129825" y="-47275"/>
            <a:ext cx="7715250" cy="51435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body" idx="1"/>
          </p:nvPr>
        </p:nvSpPr>
        <p:spPr>
          <a:xfrm>
            <a:off x="3005975" y="418250"/>
            <a:ext cx="5140500" cy="1731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Comic Sans MS"/>
                <a:ea typeface="Comic Sans MS"/>
                <a:cs typeface="Comic Sans MS"/>
                <a:sym typeface="Comic Sans MS"/>
              </a:rPr>
              <a:t>Question:</a:t>
            </a:r>
            <a:endParaRPr b="1">
              <a:latin typeface="Comic Sans MS"/>
              <a:ea typeface="Comic Sans MS"/>
              <a:cs typeface="Comic Sans MS"/>
              <a:sym typeface="Comic Sans MS"/>
            </a:endParaRPr>
          </a:p>
          <a:p>
            <a:pPr marL="0" lvl="0" indent="0" algn="l" rtl="0">
              <a:spcBef>
                <a:spcPts val="600"/>
              </a:spcBef>
              <a:spcAft>
                <a:spcPts val="0"/>
              </a:spcAft>
              <a:buNone/>
            </a:pPr>
            <a:r>
              <a:rPr lang="en">
                <a:latin typeface="Comic Sans MS"/>
                <a:ea typeface="Comic Sans MS"/>
                <a:cs typeface="Comic Sans MS"/>
                <a:sym typeface="Comic Sans MS"/>
              </a:rPr>
              <a:t>Does the district have jurisdiction to discipline students engaging in off-campus conduct?</a:t>
            </a:r>
            <a:endParaRPr>
              <a:latin typeface="Comic Sans MS"/>
              <a:ea typeface="Comic Sans MS"/>
              <a:cs typeface="Comic Sans MS"/>
              <a:sym typeface="Comic Sans MS"/>
            </a:endParaRPr>
          </a:p>
        </p:txBody>
      </p:sp>
      <p:sp>
        <p:nvSpPr>
          <p:cNvPr id="254" name="Google Shape;254;p35"/>
          <p:cNvSpPr txBox="1">
            <a:spLocks noGrp="1"/>
          </p:cNvSpPr>
          <p:nvPr>
            <p:ph type="title"/>
          </p:nvPr>
        </p:nvSpPr>
        <p:spPr>
          <a:xfrm>
            <a:off x="306400" y="557250"/>
            <a:ext cx="2064000" cy="40617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latin typeface="Comic Sans MS"/>
                <a:ea typeface="Comic Sans MS"/>
                <a:cs typeface="Comic Sans MS"/>
                <a:sym typeface="Comic Sans MS"/>
              </a:rPr>
              <a:t>Off Campus Conduct</a:t>
            </a:r>
            <a:endParaRPr>
              <a:latin typeface="Comic Sans MS"/>
              <a:ea typeface="Comic Sans MS"/>
              <a:cs typeface="Comic Sans MS"/>
              <a:sym typeface="Comic Sans MS"/>
            </a:endParaRPr>
          </a:p>
        </p:txBody>
      </p:sp>
      <p:sp>
        <p:nvSpPr>
          <p:cNvPr id="255" name="Google Shape;255;p35"/>
          <p:cNvSpPr txBox="1">
            <a:spLocks noGrp="1"/>
          </p:cNvSpPr>
          <p:nvPr>
            <p:ph type="body" idx="2"/>
          </p:nvPr>
        </p:nvSpPr>
        <p:spPr>
          <a:xfrm>
            <a:off x="2915000" y="2577600"/>
            <a:ext cx="5759700" cy="229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Comic Sans MS"/>
                <a:ea typeface="Comic Sans MS"/>
                <a:cs typeface="Comic Sans MS"/>
                <a:sym typeface="Comic Sans MS"/>
              </a:rPr>
              <a:t>Answer:</a:t>
            </a:r>
            <a:endParaRPr b="1">
              <a:latin typeface="Comic Sans MS"/>
              <a:ea typeface="Comic Sans MS"/>
              <a:cs typeface="Comic Sans MS"/>
              <a:sym typeface="Comic Sans MS"/>
            </a:endParaRPr>
          </a:p>
          <a:p>
            <a:pPr marL="0" lvl="0" indent="0" algn="l" rtl="0">
              <a:spcBef>
                <a:spcPts val="600"/>
              </a:spcBef>
              <a:spcAft>
                <a:spcPts val="0"/>
              </a:spcAft>
              <a:buNone/>
            </a:pPr>
            <a:r>
              <a:rPr lang="en">
                <a:latin typeface="Comic Sans MS"/>
                <a:ea typeface="Comic Sans MS"/>
                <a:cs typeface="Comic Sans MS"/>
                <a:sym typeface="Comic Sans MS"/>
              </a:rPr>
              <a:t>Where the district is unable to document facts that show the conduct is related to school activity or school attendance, the courts have not upheld the discipline.</a:t>
            </a:r>
            <a:endParaRPr>
              <a:latin typeface="Comic Sans MS"/>
              <a:ea typeface="Comic Sans MS"/>
              <a:cs typeface="Comic Sans MS"/>
              <a:sym typeface="Comic Sans MS"/>
            </a:endParaRPr>
          </a:p>
        </p:txBody>
      </p:sp>
      <p:sp>
        <p:nvSpPr>
          <p:cNvPr id="256" name="Google Shape;256;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57" name="Google Shape;257;p35" descr="purple, green, and red lighted ferris-wheel during nighttime"/>
          <p:cNvPicPr preferRelativeResize="0"/>
          <p:nvPr/>
        </p:nvPicPr>
        <p:blipFill>
          <a:blip r:embed="rId3">
            <a:alphaModFix/>
          </a:blip>
          <a:stretch>
            <a:fillRect/>
          </a:stretch>
        </p:blipFill>
        <p:spPr>
          <a:xfrm>
            <a:off x="8725" y="2577600"/>
            <a:ext cx="2659351" cy="199452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body" idx="1"/>
          </p:nvPr>
        </p:nvSpPr>
        <p:spPr>
          <a:xfrm>
            <a:off x="457200" y="4078501"/>
            <a:ext cx="8229600" cy="1065000"/>
          </a:xfrm>
          <a:prstGeom prst="rect">
            <a:avLst/>
          </a:prstGeom>
        </p:spPr>
        <p:txBody>
          <a:bodyPr spcFirstLastPara="1" wrap="square" lIns="0" tIns="0" rIns="0" bIns="0" anchor="ctr" anchorCtr="0">
            <a:noAutofit/>
          </a:bodyPr>
          <a:lstStyle/>
          <a:p>
            <a:pPr marL="0" lvl="0" indent="0" algn="ctr" rtl="0">
              <a:spcBef>
                <a:spcPts val="360"/>
              </a:spcBef>
              <a:spcAft>
                <a:spcPts val="0"/>
              </a:spcAft>
              <a:buNone/>
            </a:pPr>
            <a:r>
              <a:rPr lang="en" sz="3000">
                <a:latin typeface="Comic Sans MS"/>
                <a:ea typeface="Comic Sans MS"/>
                <a:cs typeface="Comic Sans MS"/>
                <a:sym typeface="Comic Sans MS"/>
              </a:rPr>
              <a:t>The Right Questions Matter</a:t>
            </a:r>
            <a:endParaRPr sz="3000">
              <a:latin typeface="Comic Sans MS"/>
              <a:ea typeface="Comic Sans MS"/>
              <a:cs typeface="Comic Sans MS"/>
              <a:sym typeface="Comic Sans MS"/>
            </a:endParaRPr>
          </a:p>
        </p:txBody>
      </p:sp>
      <p:sp>
        <p:nvSpPr>
          <p:cNvPr id="263" name="Google Shape;263;p3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64" name="Google Shape;264;p36"/>
          <p:cNvPicPr preferRelativeResize="0"/>
          <p:nvPr/>
        </p:nvPicPr>
        <p:blipFill>
          <a:blip r:embed="rId3">
            <a:alphaModFix/>
          </a:blip>
          <a:stretch>
            <a:fillRect/>
          </a:stretch>
        </p:blipFill>
        <p:spPr>
          <a:xfrm>
            <a:off x="1834475" y="235275"/>
            <a:ext cx="5031601" cy="37737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a:spLocks noGrp="1"/>
          </p:cNvSpPr>
          <p:nvPr>
            <p:ph type="ctrTitle"/>
          </p:nvPr>
        </p:nvSpPr>
        <p:spPr>
          <a:xfrm>
            <a:off x="1104900" y="2294400"/>
            <a:ext cx="3643800" cy="1746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Suspension </a:t>
            </a:r>
            <a:endParaRPr/>
          </a:p>
        </p:txBody>
      </p:sp>
      <p:sp>
        <p:nvSpPr>
          <p:cNvPr id="270" name="Google Shape;270;p37"/>
          <p:cNvSpPr/>
          <p:nvPr/>
        </p:nvSpPr>
        <p:spPr>
          <a:xfrm>
            <a:off x="2481525" y="637233"/>
            <a:ext cx="636208" cy="973504"/>
          </a:xfrm>
          <a:prstGeom prst="rect">
            <a:avLst/>
          </a:prstGeom>
        </p:spPr>
        <p:txBody>
          <a:bodyPr>
            <a:prstTxWarp prst="textPlain">
              <a:avLst/>
            </a:prstTxWarp>
          </a:bodyPr>
          <a:lstStyle/>
          <a:p>
            <a:pPr lvl="0" algn="ctr"/>
            <a:r>
              <a:rPr b="1" i="0">
                <a:ln>
                  <a:noFill/>
                </a:ln>
                <a:solidFill>
                  <a:srgbClr val="FFFFFF"/>
                </a:solidFill>
                <a:latin typeface="IBM Plex Sans Condensed"/>
              </a:rPr>
              <a:t>2</a:t>
            </a:r>
          </a:p>
        </p:txBody>
      </p:sp>
      <p:pic>
        <p:nvPicPr>
          <p:cNvPr id="271" name="Google Shape;271;p37" descr="assorted-type cacti"/>
          <p:cNvPicPr preferRelativeResize="0"/>
          <p:nvPr/>
        </p:nvPicPr>
        <p:blipFill>
          <a:blip r:embed="rId3">
            <a:alphaModFix/>
          </a:blip>
          <a:stretch>
            <a:fillRect/>
          </a:stretch>
        </p:blipFill>
        <p:spPr>
          <a:xfrm>
            <a:off x="5791200" y="0"/>
            <a:ext cx="3352800" cy="51435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450250" y="557250"/>
            <a:ext cx="2062200" cy="40617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sz="4800">
              <a:solidFill>
                <a:srgbClr val="FFFF00"/>
              </a:solidFill>
            </a:endParaRPr>
          </a:p>
        </p:txBody>
      </p:sp>
      <p:sp>
        <p:nvSpPr>
          <p:cNvPr id="277" name="Google Shape;277;p38"/>
          <p:cNvSpPr txBox="1">
            <a:spLocks noGrp="1"/>
          </p:cNvSpPr>
          <p:nvPr>
            <p:ph type="body" idx="1"/>
          </p:nvPr>
        </p:nvSpPr>
        <p:spPr>
          <a:xfrm>
            <a:off x="3072350" y="894925"/>
            <a:ext cx="5512500" cy="4061700"/>
          </a:xfrm>
          <a:prstGeom prst="rect">
            <a:avLst/>
          </a:prstGeom>
        </p:spPr>
        <p:txBody>
          <a:bodyPr spcFirstLastPara="1" wrap="square" lIns="0" tIns="0" rIns="0" bIns="0" anchor="t" anchorCtr="0">
            <a:noAutofit/>
          </a:bodyPr>
          <a:lstStyle/>
          <a:p>
            <a:pPr marL="457200" lvl="0" indent="-393700" algn="l" rtl="0">
              <a:spcBef>
                <a:spcPts val="600"/>
              </a:spcBef>
              <a:spcAft>
                <a:spcPts val="0"/>
              </a:spcAft>
              <a:buSzPts val="2600"/>
              <a:buChar char="▫"/>
            </a:pPr>
            <a:r>
              <a:rPr lang="en" dirty="0"/>
              <a:t>Have there been other means of correction documentation?</a:t>
            </a:r>
            <a:endParaRPr dirty="0"/>
          </a:p>
          <a:p>
            <a:pPr marL="457200" lvl="0" indent="-393700" algn="l" rtl="0">
              <a:spcBef>
                <a:spcPts val="0"/>
              </a:spcBef>
              <a:spcAft>
                <a:spcPts val="0"/>
              </a:spcAft>
              <a:buSzPts val="2600"/>
              <a:buChar char="▫"/>
            </a:pPr>
            <a:r>
              <a:rPr lang="en" dirty="0"/>
              <a:t>SPED or 504 Student?</a:t>
            </a:r>
            <a:endParaRPr dirty="0"/>
          </a:p>
          <a:p>
            <a:pPr marL="457200" lvl="0" indent="-393700" algn="l" rtl="0">
              <a:spcBef>
                <a:spcPts val="0"/>
              </a:spcBef>
              <a:spcAft>
                <a:spcPts val="0"/>
              </a:spcAft>
              <a:buSzPts val="2600"/>
              <a:buChar char="▫"/>
            </a:pPr>
            <a:r>
              <a:rPr lang="en" dirty="0"/>
              <a:t>Provide the opportunity for student to share his/her side of the story (</a:t>
            </a:r>
            <a:r>
              <a:rPr lang="en" dirty="0" smtClean="0"/>
              <a:t>Due Process)</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 dirty="0"/>
              <a:t>We have a checklist of suspension codes we will share with you.</a:t>
            </a:r>
            <a:endParaRPr dirty="0"/>
          </a:p>
        </p:txBody>
      </p:sp>
      <p:sp>
        <p:nvSpPr>
          <p:cNvPr id="278" name="Google Shape;278;p3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79" name="Google Shape;279;p38"/>
          <p:cNvSpPr txBox="1"/>
          <p:nvPr/>
        </p:nvSpPr>
        <p:spPr>
          <a:xfrm>
            <a:off x="3072350" y="219875"/>
            <a:ext cx="5779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00"/>
                </a:solidFill>
                <a:latin typeface="Comic Sans MS"/>
                <a:ea typeface="Comic Sans MS"/>
                <a:cs typeface="Comic Sans MS"/>
                <a:sym typeface="Comic Sans MS"/>
              </a:rPr>
              <a:t>What to keep in Mind</a:t>
            </a:r>
            <a:endParaRPr sz="3600">
              <a:latin typeface="IBM Plex Sans Condensed"/>
              <a:ea typeface="IBM Plex Sans Condensed"/>
              <a:cs typeface="IBM Plex Sans Condensed"/>
              <a:sym typeface="IBM Plex Sans Condensed"/>
            </a:endParaRPr>
          </a:p>
        </p:txBody>
      </p:sp>
      <p:pic>
        <p:nvPicPr>
          <p:cNvPr id="280" name="Google Shape;280;p38" descr="three jellyfish closeup photo"/>
          <p:cNvPicPr preferRelativeResize="0"/>
          <p:nvPr/>
        </p:nvPicPr>
        <p:blipFill rotWithShape="1">
          <a:blip r:embed="rId3">
            <a:alphaModFix/>
          </a:blip>
          <a:srcRect l="5497" r="11830"/>
          <a:stretch/>
        </p:blipFill>
        <p:spPr>
          <a:xfrm>
            <a:off x="31425" y="0"/>
            <a:ext cx="2834800" cy="51435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ctrTitle"/>
          </p:nvPr>
        </p:nvSpPr>
        <p:spPr>
          <a:xfrm>
            <a:off x="1494700" y="340725"/>
            <a:ext cx="6367500" cy="1725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Narrative on Suspension Notice</a:t>
            </a:r>
            <a:endParaRPr>
              <a:latin typeface="Comic Sans MS"/>
              <a:ea typeface="Comic Sans MS"/>
              <a:cs typeface="Comic Sans MS"/>
              <a:sym typeface="Comic Sans MS"/>
            </a:endParaRPr>
          </a:p>
        </p:txBody>
      </p:sp>
      <p:pic>
        <p:nvPicPr>
          <p:cNvPr id="286" name="Google Shape;286;p39" descr="less is more sign"/>
          <p:cNvPicPr preferRelativeResize="0"/>
          <p:nvPr/>
        </p:nvPicPr>
        <p:blipFill rotWithShape="1">
          <a:blip r:embed="rId3">
            <a:alphaModFix/>
          </a:blip>
          <a:srcRect l="7475"/>
          <a:stretch/>
        </p:blipFill>
        <p:spPr>
          <a:xfrm>
            <a:off x="2250913" y="1711900"/>
            <a:ext cx="4642174" cy="335307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ctrTitle"/>
          </p:nvPr>
        </p:nvSpPr>
        <p:spPr>
          <a:xfrm>
            <a:off x="1569225" y="202350"/>
            <a:ext cx="6367500" cy="115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What is necessary?</a:t>
            </a:r>
            <a:endParaRPr>
              <a:latin typeface="Comic Sans MS"/>
              <a:ea typeface="Comic Sans MS"/>
              <a:cs typeface="Comic Sans MS"/>
              <a:sym typeface="Comic Sans MS"/>
            </a:endParaRPr>
          </a:p>
        </p:txBody>
      </p:sp>
      <p:sp>
        <p:nvSpPr>
          <p:cNvPr id="292" name="Google Shape;292;p40"/>
          <p:cNvSpPr txBox="1">
            <a:spLocks noGrp="1"/>
          </p:cNvSpPr>
          <p:nvPr>
            <p:ph type="subTitle" idx="1"/>
          </p:nvPr>
        </p:nvSpPr>
        <p:spPr>
          <a:xfrm>
            <a:off x="1388250" y="1810850"/>
            <a:ext cx="7181100" cy="2565600"/>
          </a:xfrm>
          <a:prstGeom prst="rect">
            <a:avLst/>
          </a:prstGeom>
        </p:spPr>
        <p:txBody>
          <a:bodyPr spcFirstLastPara="1" wrap="square" lIns="0" tIns="0" rIns="0" bIns="0" anchor="t" anchorCtr="0">
            <a:noAutofit/>
          </a:bodyPr>
          <a:lstStyle/>
          <a:p>
            <a:pPr marL="457200" lvl="0" indent="-381000" algn="l" rtl="0">
              <a:lnSpc>
                <a:spcPct val="150000"/>
              </a:lnSpc>
              <a:spcBef>
                <a:spcPts val="0"/>
              </a:spcBef>
              <a:spcAft>
                <a:spcPts val="0"/>
              </a:spcAft>
              <a:buSzPts val="2400"/>
              <a:buChar char="●"/>
            </a:pPr>
            <a:r>
              <a:rPr lang="en" sz="2400" dirty="0">
                <a:latin typeface="Comic Sans MS"/>
                <a:ea typeface="Comic Sans MS"/>
                <a:cs typeface="Comic Sans MS"/>
                <a:sym typeface="Comic Sans MS"/>
              </a:rPr>
              <a:t>Short statement of facts.  </a:t>
            </a:r>
            <a:r>
              <a:rPr lang="en" sz="2400" b="1" dirty="0">
                <a:solidFill>
                  <a:srgbClr val="FFFF00"/>
                </a:solidFill>
                <a:latin typeface="Comic Sans MS"/>
                <a:ea typeface="Comic Sans MS"/>
                <a:cs typeface="Comic Sans MS"/>
                <a:sym typeface="Comic Sans MS"/>
              </a:rPr>
              <a:t>No opinions please</a:t>
            </a:r>
            <a:endParaRPr sz="2400" b="1" dirty="0">
              <a:solidFill>
                <a:srgbClr val="FFFF00"/>
              </a:solidFill>
              <a:latin typeface="Comic Sans MS"/>
              <a:ea typeface="Comic Sans MS"/>
              <a:cs typeface="Comic Sans MS"/>
              <a:sym typeface="Comic Sans MS"/>
            </a:endParaRPr>
          </a:p>
          <a:p>
            <a:pPr marL="457200" lvl="0" indent="-381000" algn="l" rtl="0">
              <a:lnSpc>
                <a:spcPct val="150000"/>
              </a:lnSpc>
              <a:spcBef>
                <a:spcPts val="0"/>
              </a:spcBef>
              <a:spcAft>
                <a:spcPts val="0"/>
              </a:spcAft>
              <a:buSzPts val="2400"/>
              <a:buFont typeface="Comic Sans MS"/>
              <a:buChar char="●"/>
            </a:pPr>
            <a:r>
              <a:rPr lang="en" sz="2400" dirty="0">
                <a:latin typeface="Comic Sans MS"/>
                <a:ea typeface="Comic Sans MS"/>
                <a:cs typeface="Comic Sans MS"/>
                <a:sym typeface="Comic Sans MS"/>
              </a:rPr>
              <a:t>Grammar and spelling matter</a:t>
            </a:r>
            <a:endParaRPr sz="2400" dirty="0">
              <a:latin typeface="Comic Sans MS"/>
              <a:ea typeface="Comic Sans MS"/>
              <a:cs typeface="Comic Sans MS"/>
              <a:sym typeface="Comic Sans MS"/>
            </a:endParaRPr>
          </a:p>
          <a:p>
            <a:pPr marL="457200" lvl="0" indent="-381000" algn="l" rtl="0">
              <a:spcBef>
                <a:spcPts val="0"/>
              </a:spcBef>
              <a:spcAft>
                <a:spcPts val="0"/>
              </a:spcAft>
              <a:buSzPts val="2400"/>
              <a:buFont typeface="Comic Sans MS"/>
              <a:buChar char="●"/>
            </a:pPr>
            <a:r>
              <a:rPr lang="en" sz="2400" dirty="0">
                <a:latin typeface="Comic Sans MS"/>
                <a:ea typeface="Comic Sans MS"/>
                <a:cs typeface="Comic Sans MS"/>
                <a:sym typeface="Comic Sans MS"/>
              </a:rPr>
              <a:t>Educational Records (parents can request the record)</a:t>
            </a:r>
            <a:endParaRPr sz="2400" dirty="0">
              <a:latin typeface="Comic Sans MS"/>
              <a:ea typeface="Comic Sans MS"/>
              <a:cs typeface="Comic Sans MS"/>
              <a:sym typeface="Comic Sans MS"/>
            </a:endParaRPr>
          </a:p>
          <a:p>
            <a:pPr marL="457200" lvl="0" indent="-381000" algn="l" rtl="0">
              <a:lnSpc>
                <a:spcPct val="150000"/>
              </a:lnSpc>
              <a:spcBef>
                <a:spcPts val="0"/>
              </a:spcBef>
              <a:spcAft>
                <a:spcPts val="0"/>
              </a:spcAft>
              <a:buSzPts val="2400"/>
              <a:buFont typeface="Comic Sans MS"/>
              <a:buChar char="●"/>
            </a:pPr>
            <a:r>
              <a:rPr lang="en" sz="2400" dirty="0">
                <a:latin typeface="Comic Sans MS"/>
                <a:ea typeface="Comic Sans MS"/>
                <a:cs typeface="Comic Sans MS"/>
                <a:sym typeface="Comic Sans MS"/>
              </a:rPr>
              <a:t>Discipline history</a:t>
            </a:r>
            <a:endParaRPr sz="2400" dirty="0">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ctrTitle"/>
          </p:nvPr>
        </p:nvSpPr>
        <p:spPr>
          <a:xfrm>
            <a:off x="4193325" y="2698575"/>
            <a:ext cx="4743300" cy="115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a:latin typeface="Comic Sans MS"/>
                <a:ea typeface="Comic Sans MS"/>
                <a:cs typeface="Comic Sans MS"/>
                <a:sym typeface="Comic Sans MS"/>
              </a:rPr>
              <a:t>If you want to add more information...</a:t>
            </a:r>
            <a:endParaRPr sz="4000">
              <a:latin typeface="Comic Sans MS"/>
              <a:ea typeface="Comic Sans MS"/>
              <a:cs typeface="Comic Sans MS"/>
              <a:sym typeface="Comic Sans MS"/>
            </a:endParaRPr>
          </a:p>
        </p:txBody>
      </p:sp>
      <p:sp>
        <p:nvSpPr>
          <p:cNvPr id="298" name="Google Shape;298;p41"/>
          <p:cNvSpPr txBox="1">
            <a:spLocks noGrp="1"/>
          </p:cNvSpPr>
          <p:nvPr>
            <p:ph type="subTitle" idx="1"/>
          </p:nvPr>
        </p:nvSpPr>
        <p:spPr>
          <a:xfrm>
            <a:off x="4421050" y="518300"/>
            <a:ext cx="4358100" cy="516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000" b="1">
                <a:latin typeface="Comic Sans MS"/>
                <a:ea typeface="Comic Sans MS"/>
                <a:cs typeface="Comic Sans MS"/>
                <a:sym typeface="Comic Sans MS"/>
              </a:rPr>
              <a:t>Administrative Statement</a:t>
            </a:r>
            <a:endParaRPr sz="3000" b="1">
              <a:latin typeface="Comic Sans MS"/>
              <a:ea typeface="Comic Sans MS"/>
              <a:cs typeface="Comic Sans MS"/>
              <a:sym typeface="Comic Sans MS"/>
            </a:endParaRPr>
          </a:p>
        </p:txBody>
      </p:sp>
      <p:pic>
        <p:nvPicPr>
          <p:cNvPr id="299" name="Google Shape;299;p41" descr="black Logitech G710+ wireless keyboard and wireless mouse near gray flat screen computer monitor on table"/>
          <p:cNvPicPr preferRelativeResize="0"/>
          <p:nvPr/>
        </p:nvPicPr>
        <p:blipFill>
          <a:blip r:embed="rId3">
            <a:alphaModFix/>
          </a:blip>
          <a:stretch>
            <a:fillRect/>
          </a:stretch>
        </p:blipFill>
        <p:spPr>
          <a:xfrm>
            <a:off x="0" y="0"/>
            <a:ext cx="4114800" cy="51435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305" name="Google Shape;305;p42"/>
          <p:cNvPicPr preferRelativeResize="0"/>
          <p:nvPr/>
        </p:nvPicPr>
        <p:blipFill>
          <a:blip r:embed="rId3">
            <a:alphaModFix/>
          </a:blip>
          <a:stretch>
            <a:fillRect/>
          </a:stretch>
        </p:blipFill>
        <p:spPr>
          <a:xfrm>
            <a:off x="99448" y="0"/>
            <a:ext cx="4266602" cy="5143500"/>
          </a:xfrm>
          <a:prstGeom prst="rect">
            <a:avLst/>
          </a:prstGeom>
          <a:noFill/>
          <a:ln>
            <a:noFill/>
          </a:ln>
        </p:spPr>
      </p:pic>
      <p:sp>
        <p:nvSpPr>
          <p:cNvPr id="306" name="Google Shape;306;p42"/>
          <p:cNvSpPr txBox="1">
            <a:spLocks noGrp="1"/>
          </p:cNvSpPr>
          <p:nvPr>
            <p:ph type="body" idx="1"/>
          </p:nvPr>
        </p:nvSpPr>
        <p:spPr>
          <a:xfrm>
            <a:off x="4952500" y="586875"/>
            <a:ext cx="3815700" cy="30180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4800">
                <a:solidFill>
                  <a:srgbClr val="FFFFFF"/>
                </a:solidFill>
              </a:rPr>
              <a:t>Example of an Administrative Statement</a:t>
            </a:r>
            <a:endParaRPr sz="4800">
              <a:solidFill>
                <a:srgbClr val="FFFFFF"/>
              </a:solidFill>
            </a:endParaRPr>
          </a:p>
          <a:p>
            <a:pPr marL="0" lvl="0" indent="0" algn="l" rtl="0">
              <a:spcBef>
                <a:spcPts val="600"/>
              </a:spcBef>
              <a:spcAft>
                <a:spcPts val="0"/>
              </a:spcAft>
              <a:buNone/>
            </a:pPr>
            <a:endParaRPr sz="4800"/>
          </a:p>
        </p:txBody>
      </p:sp>
      <p:sp>
        <p:nvSpPr>
          <p:cNvPr id="307" name="Google Shape;307;p42"/>
          <p:cNvSpPr txBox="1"/>
          <p:nvPr/>
        </p:nvSpPr>
        <p:spPr>
          <a:xfrm>
            <a:off x="5072375" y="3875875"/>
            <a:ext cx="2826900" cy="52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IBM Plex Sans Condensed"/>
                <a:ea typeface="IBM Plex Sans Condensed"/>
                <a:cs typeface="IBM Plex Sans Condensed"/>
                <a:sym typeface="IBM Plex Sans Condensed"/>
              </a:rPr>
              <a:t>* IUSD staff intranet</a:t>
            </a:r>
            <a:endParaRPr>
              <a:solidFill>
                <a:srgbClr val="FFFFFF"/>
              </a:solidFill>
              <a:latin typeface="IBM Plex Sans Condensed"/>
              <a:ea typeface="IBM Plex Sans Condensed"/>
              <a:cs typeface="IBM Plex Sans Condensed"/>
              <a:sym typeface="IBM Plex Sans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05" name="Google Shape;105;p16"/>
          <p:cNvSpPr txBox="1"/>
          <p:nvPr/>
        </p:nvSpPr>
        <p:spPr>
          <a:xfrm>
            <a:off x="1483075" y="557175"/>
            <a:ext cx="6496500" cy="6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IBM Plex Sans Condensed"/>
              <a:ea typeface="IBM Plex Sans Condensed"/>
              <a:cs typeface="IBM Plex Sans Condensed"/>
              <a:sym typeface="IBM Plex Sans Condensed"/>
            </a:endParaRPr>
          </a:p>
        </p:txBody>
      </p:sp>
      <p:sp>
        <p:nvSpPr>
          <p:cNvPr id="106" name="Google Shape;106;p16"/>
          <p:cNvSpPr txBox="1"/>
          <p:nvPr/>
        </p:nvSpPr>
        <p:spPr>
          <a:xfrm>
            <a:off x="2896825" y="395125"/>
            <a:ext cx="5985600" cy="4158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400">
              <a:solidFill>
                <a:srgbClr val="F3F3F3"/>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 sz="2400">
                <a:solidFill>
                  <a:srgbClr val="F3F3F3"/>
                </a:solidFill>
                <a:latin typeface="Comic Sans MS"/>
                <a:ea typeface="Comic Sans MS"/>
                <a:cs typeface="Comic Sans MS"/>
                <a:sym typeface="Comic Sans MS"/>
              </a:rPr>
              <a:t>Please introduce yourself and share your job and school location.</a:t>
            </a:r>
            <a:endParaRPr sz="2400">
              <a:solidFill>
                <a:srgbClr val="F3F3F3"/>
              </a:solidFill>
              <a:latin typeface="Comic Sans MS"/>
              <a:ea typeface="Comic Sans MS"/>
              <a:cs typeface="Comic Sans MS"/>
              <a:sym typeface="Comic Sans MS"/>
            </a:endParaRPr>
          </a:p>
          <a:p>
            <a:pPr marL="0" lvl="0" indent="0" algn="l" rtl="0">
              <a:lnSpc>
                <a:spcPct val="150000"/>
              </a:lnSpc>
              <a:spcBef>
                <a:spcPts val="0"/>
              </a:spcBef>
              <a:spcAft>
                <a:spcPts val="0"/>
              </a:spcAft>
              <a:buNone/>
            </a:pPr>
            <a:endParaRPr sz="2400">
              <a:solidFill>
                <a:srgbClr val="F3F3F3"/>
              </a:solidFill>
              <a:latin typeface="Comic Sans MS"/>
              <a:ea typeface="Comic Sans MS"/>
              <a:cs typeface="Comic Sans MS"/>
              <a:sym typeface="Comic Sans MS"/>
            </a:endParaRPr>
          </a:p>
          <a:p>
            <a:pPr marL="0" lvl="0" indent="0" algn="l" rtl="0">
              <a:lnSpc>
                <a:spcPct val="150000"/>
              </a:lnSpc>
              <a:spcBef>
                <a:spcPts val="0"/>
              </a:spcBef>
              <a:spcAft>
                <a:spcPts val="0"/>
              </a:spcAft>
              <a:buNone/>
            </a:pPr>
            <a:r>
              <a:rPr lang="en" sz="2400">
                <a:solidFill>
                  <a:srgbClr val="F3F3F3"/>
                </a:solidFill>
                <a:latin typeface="Comic Sans MS"/>
                <a:ea typeface="Comic Sans MS"/>
                <a:cs typeface="Comic Sans MS"/>
                <a:sym typeface="Comic Sans MS"/>
              </a:rPr>
              <a:t>What are 1-2 things you want to take away from the workshop today?</a:t>
            </a:r>
            <a:endParaRPr sz="2400">
              <a:solidFill>
                <a:srgbClr val="F3F3F3"/>
              </a:solidFill>
              <a:latin typeface="Comic Sans MS"/>
              <a:ea typeface="Comic Sans MS"/>
              <a:cs typeface="Comic Sans MS"/>
              <a:sym typeface="Comic Sans MS"/>
            </a:endParaRPr>
          </a:p>
          <a:p>
            <a:pPr marL="0" lvl="0" indent="0" algn="l" rtl="0">
              <a:lnSpc>
                <a:spcPct val="150000"/>
              </a:lnSpc>
              <a:spcBef>
                <a:spcPts val="0"/>
              </a:spcBef>
              <a:spcAft>
                <a:spcPts val="0"/>
              </a:spcAft>
              <a:buNone/>
            </a:pPr>
            <a:endParaRPr sz="2400">
              <a:solidFill>
                <a:srgbClr val="F3F3F3"/>
              </a:solidFill>
              <a:latin typeface="Comic Sans MS"/>
              <a:ea typeface="Comic Sans MS"/>
              <a:cs typeface="Comic Sans MS"/>
              <a:sym typeface="Comic Sans MS"/>
            </a:endParaRPr>
          </a:p>
          <a:p>
            <a:pPr marL="0" lvl="0" indent="0" algn="l" rtl="0">
              <a:spcBef>
                <a:spcPts val="0"/>
              </a:spcBef>
              <a:spcAft>
                <a:spcPts val="0"/>
              </a:spcAft>
              <a:buNone/>
            </a:pPr>
            <a:endParaRPr sz="3000">
              <a:solidFill>
                <a:srgbClr val="F3F3F3"/>
              </a:solidFill>
              <a:latin typeface="IBM Plex Sans Condensed"/>
              <a:ea typeface="IBM Plex Sans Condensed"/>
              <a:cs typeface="IBM Plex Sans Condensed"/>
              <a:sym typeface="IBM Plex Sans Condensed"/>
            </a:endParaRPr>
          </a:p>
        </p:txBody>
      </p:sp>
      <p:pic>
        <p:nvPicPr>
          <p:cNvPr id="107" name="Google Shape;107;p16" descr="green potted plant"/>
          <p:cNvPicPr preferRelativeResize="0"/>
          <p:nvPr/>
        </p:nvPicPr>
        <p:blipFill rotWithShape="1">
          <a:blip r:embed="rId3">
            <a:alphaModFix/>
          </a:blip>
          <a:srcRect l="12844" r="51623"/>
          <a:stretch/>
        </p:blipFill>
        <p:spPr>
          <a:xfrm>
            <a:off x="0" y="0"/>
            <a:ext cx="2741374" cy="51435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body" idx="1"/>
          </p:nvPr>
        </p:nvSpPr>
        <p:spPr>
          <a:xfrm>
            <a:off x="542325" y="4078501"/>
            <a:ext cx="8229600" cy="1065000"/>
          </a:xfrm>
          <a:prstGeom prst="rect">
            <a:avLst/>
          </a:prstGeom>
        </p:spPr>
        <p:txBody>
          <a:bodyPr spcFirstLastPara="1" wrap="square" lIns="0" tIns="0" rIns="0" bIns="0" anchor="ctr" anchorCtr="0">
            <a:noAutofit/>
          </a:bodyPr>
          <a:lstStyle/>
          <a:p>
            <a:pPr marL="0" lvl="0" indent="0" algn="ctr" rtl="0">
              <a:spcBef>
                <a:spcPts val="360"/>
              </a:spcBef>
              <a:spcAft>
                <a:spcPts val="0"/>
              </a:spcAft>
              <a:buNone/>
            </a:pPr>
            <a:r>
              <a:rPr lang="en" sz="3000" b="1"/>
              <a:t>ADMINISTRATIVE STATEMENT</a:t>
            </a:r>
            <a:endParaRPr sz="3000" b="1"/>
          </a:p>
        </p:txBody>
      </p:sp>
      <p:sp>
        <p:nvSpPr>
          <p:cNvPr id="313" name="Google Shape;313;p4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314" name="Google Shape;314;p43"/>
          <p:cNvPicPr preferRelativeResize="0"/>
          <p:nvPr/>
        </p:nvPicPr>
        <p:blipFill rotWithShape="1">
          <a:blip r:embed="rId3">
            <a:alphaModFix/>
          </a:blip>
          <a:srcRect l="-1060" r="1059"/>
          <a:stretch/>
        </p:blipFill>
        <p:spPr>
          <a:xfrm>
            <a:off x="1075425" y="-117250"/>
            <a:ext cx="7355676" cy="4604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ctrTitle"/>
          </p:nvPr>
        </p:nvSpPr>
        <p:spPr>
          <a:xfrm>
            <a:off x="125625" y="2389250"/>
            <a:ext cx="3753600" cy="1746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Expulsion</a:t>
            </a:r>
            <a:endParaRPr/>
          </a:p>
        </p:txBody>
      </p:sp>
      <p:sp>
        <p:nvSpPr>
          <p:cNvPr id="320" name="Google Shape;320;p44"/>
          <p:cNvSpPr/>
          <p:nvPr/>
        </p:nvSpPr>
        <p:spPr>
          <a:xfrm>
            <a:off x="1502650" y="573408"/>
            <a:ext cx="652661" cy="989958"/>
          </a:xfrm>
          <a:prstGeom prst="rect">
            <a:avLst/>
          </a:prstGeom>
        </p:spPr>
        <p:txBody>
          <a:bodyPr>
            <a:prstTxWarp prst="textPlain">
              <a:avLst/>
            </a:prstTxWarp>
          </a:bodyPr>
          <a:lstStyle/>
          <a:p>
            <a:pPr lvl="0" algn="ctr"/>
            <a:r>
              <a:rPr b="1" i="0">
                <a:ln>
                  <a:noFill/>
                </a:ln>
                <a:solidFill>
                  <a:srgbClr val="FFFFFF"/>
                </a:solidFill>
                <a:latin typeface="IBM Plex Sans Condensed"/>
              </a:rPr>
              <a:t>3</a:t>
            </a:r>
          </a:p>
        </p:txBody>
      </p:sp>
      <p:pic>
        <p:nvPicPr>
          <p:cNvPr id="321" name="Google Shape;321;p44" descr="brown wooden bench near green grass"/>
          <p:cNvPicPr preferRelativeResize="0"/>
          <p:nvPr/>
        </p:nvPicPr>
        <p:blipFill>
          <a:blip r:embed="rId3">
            <a:alphaModFix/>
          </a:blip>
          <a:stretch>
            <a:fillRect/>
          </a:stretch>
        </p:blipFill>
        <p:spPr>
          <a:xfrm>
            <a:off x="4028425" y="0"/>
            <a:ext cx="771525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5"/>
          <p:cNvSpPr txBox="1">
            <a:spLocks noGrp="1"/>
          </p:cNvSpPr>
          <p:nvPr>
            <p:ph type="title"/>
          </p:nvPr>
        </p:nvSpPr>
        <p:spPr>
          <a:xfrm>
            <a:off x="55875" y="279225"/>
            <a:ext cx="2684700" cy="428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latin typeface="Comic Sans MS"/>
                <a:ea typeface="Comic Sans MS"/>
                <a:cs typeface="Comic Sans MS"/>
                <a:sym typeface="Comic Sans MS"/>
              </a:rPr>
              <a:t>What should the Administrative Statement contain</a:t>
            </a:r>
            <a:r>
              <a:rPr lang="en"/>
              <a:t>?</a:t>
            </a:r>
            <a:endParaRPr/>
          </a:p>
        </p:txBody>
      </p:sp>
      <p:sp>
        <p:nvSpPr>
          <p:cNvPr id="327" name="Google Shape;327;p45"/>
          <p:cNvSpPr txBox="1">
            <a:spLocks noGrp="1"/>
          </p:cNvSpPr>
          <p:nvPr>
            <p:ph type="body" idx="1"/>
          </p:nvPr>
        </p:nvSpPr>
        <p:spPr>
          <a:xfrm>
            <a:off x="2916300" y="1011350"/>
            <a:ext cx="6045600" cy="1073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Interviews</a:t>
            </a:r>
            <a:endParaRPr b="1"/>
          </a:p>
          <a:p>
            <a:pPr marL="0" lvl="0" indent="0" algn="l" rtl="0">
              <a:spcBef>
                <a:spcPts val="600"/>
              </a:spcBef>
              <a:spcAft>
                <a:spcPts val="0"/>
              </a:spcAft>
              <a:buNone/>
            </a:pPr>
            <a:r>
              <a:rPr lang="en"/>
              <a:t>All persons involved, asking specific questions to determine if violation occurred.  This includes providing the opportunity to write a statement.</a:t>
            </a:r>
            <a:endParaRPr/>
          </a:p>
        </p:txBody>
      </p:sp>
      <p:sp>
        <p:nvSpPr>
          <p:cNvPr id="328" name="Google Shape;328;p45"/>
          <p:cNvSpPr txBox="1">
            <a:spLocks noGrp="1"/>
          </p:cNvSpPr>
          <p:nvPr>
            <p:ph type="body" idx="2"/>
          </p:nvPr>
        </p:nvSpPr>
        <p:spPr>
          <a:xfrm>
            <a:off x="2882550" y="2027475"/>
            <a:ext cx="6166200" cy="991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Notes</a:t>
            </a:r>
            <a:endParaRPr b="1"/>
          </a:p>
          <a:p>
            <a:pPr marL="0" lvl="0" indent="0" algn="l" rtl="0">
              <a:spcBef>
                <a:spcPts val="600"/>
              </a:spcBef>
              <a:spcAft>
                <a:spcPts val="0"/>
              </a:spcAft>
              <a:buNone/>
            </a:pPr>
            <a:r>
              <a:rPr lang="en"/>
              <a:t>Should be taken of each of the interviews and written statements should be prepared for the witnesses to sign.</a:t>
            </a:r>
            <a:endParaRPr/>
          </a:p>
        </p:txBody>
      </p:sp>
      <p:sp>
        <p:nvSpPr>
          <p:cNvPr id="329" name="Google Shape;329;p45"/>
          <p:cNvSpPr txBox="1">
            <a:spLocks noGrp="1"/>
          </p:cNvSpPr>
          <p:nvPr>
            <p:ph type="body" idx="3"/>
          </p:nvPr>
        </p:nvSpPr>
        <p:spPr>
          <a:xfrm>
            <a:off x="2916300" y="3052650"/>
            <a:ext cx="6113100" cy="1566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Facts from Investigation</a:t>
            </a:r>
            <a:endParaRPr b="1"/>
          </a:p>
          <a:p>
            <a:pPr marL="0" lvl="0" indent="0" algn="l" rtl="0">
              <a:spcBef>
                <a:spcPts val="600"/>
              </a:spcBef>
              <a:spcAft>
                <a:spcPts val="0"/>
              </a:spcAft>
              <a:buNone/>
            </a:pPr>
            <a:r>
              <a:rPr lang="en"/>
              <a:t>All physical evidence should be preserved.  Including</a:t>
            </a:r>
            <a:endParaRPr/>
          </a:p>
          <a:p>
            <a:pPr marL="457200" lvl="0" indent="-330200" algn="l" rtl="0">
              <a:spcBef>
                <a:spcPts val="600"/>
              </a:spcBef>
              <a:spcAft>
                <a:spcPts val="0"/>
              </a:spcAft>
              <a:buSzPts val="1600"/>
              <a:buChar char="▫"/>
            </a:pPr>
            <a:r>
              <a:rPr lang="en"/>
              <a:t>Weapons, drugs, printouts of webpages, photographs</a:t>
            </a:r>
            <a:endParaRPr/>
          </a:p>
          <a:p>
            <a:pPr marL="0" lvl="0" indent="0" algn="l" rtl="0">
              <a:spcBef>
                <a:spcPts val="600"/>
              </a:spcBef>
              <a:spcAft>
                <a:spcPts val="0"/>
              </a:spcAft>
              <a:buNone/>
            </a:pPr>
            <a:r>
              <a:rPr lang="en"/>
              <a:t>Based on the investigation of facts, the administrator should make a determination  as to whether</a:t>
            </a:r>
            <a:endParaRPr/>
          </a:p>
          <a:p>
            <a:pPr marL="457200" lvl="0" indent="-330200" algn="l" rtl="0">
              <a:spcBef>
                <a:spcPts val="600"/>
              </a:spcBef>
              <a:spcAft>
                <a:spcPts val="0"/>
              </a:spcAft>
              <a:buSzPts val="1600"/>
              <a:buChar char="▫"/>
            </a:pPr>
            <a:r>
              <a:rPr lang="en"/>
              <a:t>A violation has occurred, which EC provision was violated, Who committed the violation</a:t>
            </a:r>
            <a:endParaRPr/>
          </a:p>
          <a:p>
            <a:pPr marL="0" lvl="0" indent="0" algn="l" rtl="0">
              <a:spcBef>
                <a:spcPts val="600"/>
              </a:spcBef>
              <a:spcAft>
                <a:spcPts val="0"/>
              </a:spcAft>
              <a:buNone/>
            </a:pPr>
            <a:endParaRPr/>
          </a:p>
        </p:txBody>
      </p:sp>
      <p:sp>
        <p:nvSpPr>
          <p:cNvPr id="330" name="Google Shape;330;p4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331" name="Google Shape;331;p45"/>
          <p:cNvSpPr txBox="1">
            <a:spLocks noGrp="1"/>
          </p:cNvSpPr>
          <p:nvPr>
            <p:ph type="body" idx="1"/>
          </p:nvPr>
        </p:nvSpPr>
        <p:spPr>
          <a:xfrm>
            <a:off x="2916300" y="172125"/>
            <a:ext cx="6166200" cy="939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Thoroughly investigate the facts</a:t>
            </a:r>
            <a:endParaRPr b="1"/>
          </a:p>
          <a:p>
            <a:pPr marL="0" lvl="0" indent="0" algn="l" rtl="0">
              <a:spcBef>
                <a:spcPts val="600"/>
              </a:spcBef>
              <a:spcAft>
                <a:spcPts val="0"/>
              </a:spcAft>
              <a:buNone/>
            </a:pPr>
            <a:r>
              <a:rPr lang="en"/>
              <a:t>It is important to understand the scope and context of the violation.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337" name="Google Shape;337;p46"/>
          <p:cNvPicPr preferRelativeResize="0"/>
          <p:nvPr/>
        </p:nvPicPr>
        <p:blipFill>
          <a:blip r:embed="rId3">
            <a:alphaModFix/>
          </a:blip>
          <a:stretch>
            <a:fillRect/>
          </a:stretch>
        </p:blipFill>
        <p:spPr>
          <a:xfrm>
            <a:off x="1738500" y="237575"/>
            <a:ext cx="6797794" cy="3807351"/>
          </a:xfrm>
          <a:prstGeom prst="rect">
            <a:avLst/>
          </a:prstGeom>
          <a:noFill/>
          <a:ln>
            <a:noFill/>
          </a:ln>
        </p:spPr>
      </p:pic>
      <p:sp>
        <p:nvSpPr>
          <p:cNvPr id="338" name="Google Shape;338;p46"/>
          <p:cNvSpPr txBox="1"/>
          <p:nvPr/>
        </p:nvSpPr>
        <p:spPr>
          <a:xfrm>
            <a:off x="1309625" y="4110275"/>
            <a:ext cx="7909200" cy="71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3F3F3"/>
                </a:solidFill>
                <a:latin typeface="IBM Plex Sans Condensed"/>
                <a:ea typeface="IBM Plex Sans Condensed"/>
                <a:cs typeface="IBM Plex Sans Condensed"/>
                <a:sym typeface="IBM Plex Sans Condensed"/>
              </a:rPr>
              <a:t>Connecting the dots is extremely important.  Details matter.</a:t>
            </a:r>
            <a:endParaRPr sz="3000">
              <a:solidFill>
                <a:srgbClr val="F3F3F3"/>
              </a:solidFill>
              <a:latin typeface="IBM Plex Sans Condensed"/>
              <a:ea typeface="IBM Plex Sans Condensed"/>
              <a:cs typeface="IBM Plex Sans Condensed"/>
              <a:sym typeface="IBM Plex Sans Condense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p47"/>
          <p:cNvSpPr txBox="1">
            <a:spLocks noGrp="1"/>
          </p:cNvSpPr>
          <p:nvPr>
            <p:ph type="title"/>
          </p:nvPr>
        </p:nvSpPr>
        <p:spPr>
          <a:xfrm>
            <a:off x="219200" y="724500"/>
            <a:ext cx="3298800" cy="104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b="1">
                <a:latin typeface="Comic Sans MS"/>
                <a:ea typeface="Comic Sans MS"/>
                <a:cs typeface="Comic Sans MS"/>
                <a:sym typeface="Comic Sans MS"/>
              </a:rPr>
              <a:t>Expulsion Hearing Panels</a:t>
            </a:r>
            <a:endParaRPr sz="3600" b="1">
              <a:latin typeface="Comic Sans MS"/>
              <a:ea typeface="Comic Sans MS"/>
              <a:cs typeface="Comic Sans MS"/>
              <a:sym typeface="Comic Sans MS"/>
            </a:endParaRPr>
          </a:p>
        </p:txBody>
      </p:sp>
      <p:sp>
        <p:nvSpPr>
          <p:cNvPr id="344" name="Google Shape;344;p47"/>
          <p:cNvSpPr txBox="1">
            <a:spLocks noGrp="1"/>
          </p:cNvSpPr>
          <p:nvPr>
            <p:ph type="body" idx="1"/>
          </p:nvPr>
        </p:nvSpPr>
        <p:spPr>
          <a:xfrm>
            <a:off x="124975" y="2952625"/>
            <a:ext cx="3071100" cy="185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000">
                <a:latin typeface="Comic Sans MS"/>
                <a:ea typeface="Comic Sans MS"/>
                <a:cs typeface="Comic Sans MS"/>
                <a:sym typeface="Comic Sans MS"/>
              </a:rPr>
              <a:t>Are you interested in participating?</a:t>
            </a:r>
            <a:endParaRPr sz="3000">
              <a:latin typeface="Comic Sans MS"/>
              <a:ea typeface="Comic Sans MS"/>
              <a:cs typeface="Comic Sans MS"/>
              <a:sym typeface="Comic Sans MS"/>
            </a:endParaRPr>
          </a:p>
          <a:p>
            <a:pPr marL="0" lvl="0" indent="0" algn="l" rtl="0">
              <a:spcBef>
                <a:spcPts val="600"/>
              </a:spcBef>
              <a:spcAft>
                <a:spcPts val="0"/>
              </a:spcAft>
              <a:buNone/>
            </a:pPr>
            <a:endParaRPr>
              <a:latin typeface="Comic Sans MS"/>
              <a:ea typeface="Comic Sans MS"/>
              <a:cs typeface="Comic Sans MS"/>
              <a:sym typeface="Comic Sans MS"/>
            </a:endParaRPr>
          </a:p>
          <a:p>
            <a:pPr marL="0" lvl="0" indent="0" algn="l" rtl="0">
              <a:spcBef>
                <a:spcPts val="600"/>
              </a:spcBef>
              <a:spcAft>
                <a:spcPts val="0"/>
              </a:spcAft>
              <a:buNone/>
            </a:pPr>
            <a:endParaRPr/>
          </a:p>
        </p:txBody>
      </p:sp>
      <p:sp>
        <p:nvSpPr>
          <p:cNvPr id="345" name="Google Shape;345;p4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pic>
        <p:nvPicPr>
          <p:cNvPr id="346" name="Google Shape;346;p47" descr="selective focus photography of chess pieces"/>
          <p:cNvPicPr preferRelativeResize="0"/>
          <p:nvPr/>
        </p:nvPicPr>
        <p:blipFill>
          <a:blip r:embed="rId4">
            <a:alphaModFix/>
          </a:blip>
          <a:stretch>
            <a:fillRect/>
          </a:stretch>
        </p:blipFill>
        <p:spPr>
          <a:xfrm>
            <a:off x="3486575" y="0"/>
            <a:ext cx="7715250"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8"/>
          <p:cNvSpPr txBox="1">
            <a:spLocks noGrp="1"/>
          </p:cNvSpPr>
          <p:nvPr>
            <p:ph type="title"/>
          </p:nvPr>
        </p:nvSpPr>
        <p:spPr>
          <a:xfrm>
            <a:off x="448075" y="143175"/>
            <a:ext cx="3815700" cy="1043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do you need?</a:t>
            </a:r>
            <a:endParaRPr/>
          </a:p>
        </p:txBody>
      </p:sp>
      <p:sp>
        <p:nvSpPr>
          <p:cNvPr id="352" name="Google Shape;352;p48"/>
          <p:cNvSpPr txBox="1">
            <a:spLocks noGrp="1"/>
          </p:cNvSpPr>
          <p:nvPr>
            <p:ph type="body" idx="1"/>
          </p:nvPr>
        </p:nvSpPr>
        <p:spPr>
          <a:xfrm>
            <a:off x="306400" y="1600950"/>
            <a:ext cx="3815700" cy="3018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000"/>
              <a:t>Resources</a:t>
            </a:r>
            <a:endParaRPr sz="3000"/>
          </a:p>
          <a:p>
            <a:pPr marL="0" lvl="0" indent="0" algn="l" rtl="0">
              <a:spcBef>
                <a:spcPts val="600"/>
              </a:spcBef>
              <a:spcAft>
                <a:spcPts val="0"/>
              </a:spcAft>
              <a:buNone/>
            </a:pPr>
            <a:endParaRPr/>
          </a:p>
          <a:p>
            <a:pPr marL="0" lvl="0" indent="0" algn="l" rtl="0">
              <a:spcBef>
                <a:spcPts val="600"/>
              </a:spcBef>
              <a:spcAft>
                <a:spcPts val="0"/>
              </a:spcAft>
              <a:buNone/>
            </a:pPr>
            <a:r>
              <a:rPr lang="en" sz="3000"/>
              <a:t>Training Topics</a:t>
            </a:r>
            <a:endParaRPr sz="3000"/>
          </a:p>
          <a:p>
            <a:pPr marL="0" lvl="0" indent="0" algn="l" rtl="0">
              <a:spcBef>
                <a:spcPts val="600"/>
              </a:spcBef>
              <a:spcAft>
                <a:spcPts val="0"/>
              </a:spcAft>
              <a:buNone/>
            </a:pPr>
            <a:endParaRPr/>
          </a:p>
          <a:p>
            <a:pPr marL="0" lvl="0" indent="0" algn="l" rtl="0">
              <a:spcBef>
                <a:spcPts val="600"/>
              </a:spcBef>
              <a:spcAft>
                <a:spcPts val="0"/>
              </a:spcAft>
              <a:buNone/>
            </a:pPr>
            <a:r>
              <a:rPr lang="en" sz="3000"/>
              <a:t>Experiences</a:t>
            </a:r>
            <a:endParaRPr sz="3000"/>
          </a:p>
        </p:txBody>
      </p:sp>
      <p:sp>
        <p:nvSpPr>
          <p:cNvPr id="353" name="Google Shape;353;p4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pic>
        <p:nvPicPr>
          <p:cNvPr id="354" name="Google Shape;354;p48"/>
          <p:cNvPicPr preferRelativeResize="0"/>
          <p:nvPr/>
        </p:nvPicPr>
        <p:blipFill>
          <a:blip r:embed="rId3">
            <a:alphaModFix/>
          </a:blip>
          <a:stretch>
            <a:fillRect/>
          </a:stretch>
        </p:blipFill>
        <p:spPr>
          <a:xfrm>
            <a:off x="2484900" y="1041500"/>
            <a:ext cx="6937025" cy="3531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a:spLocks noGrp="1"/>
          </p:cNvSpPr>
          <p:nvPr>
            <p:ph type="title"/>
          </p:nvPr>
        </p:nvSpPr>
        <p:spPr>
          <a:xfrm>
            <a:off x="306400" y="557250"/>
            <a:ext cx="2064000" cy="40617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t>Highly Recommend</a:t>
            </a:r>
            <a:endParaRPr/>
          </a:p>
          <a:p>
            <a:pPr marL="0" lvl="0" indent="0" algn="r" rtl="0">
              <a:spcBef>
                <a:spcPts val="0"/>
              </a:spcBef>
              <a:spcAft>
                <a:spcPts val="0"/>
              </a:spcAft>
              <a:buNone/>
            </a:pPr>
            <a:endParaRPr/>
          </a:p>
          <a:p>
            <a:pPr marL="0" lvl="0" indent="0" algn="r" rtl="0">
              <a:spcBef>
                <a:spcPts val="0"/>
              </a:spcBef>
              <a:spcAft>
                <a:spcPts val="0"/>
              </a:spcAft>
              <a:buNone/>
            </a:pPr>
            <a:endParaRPr/>
          </a:p>
          <a:p>
            <a:pPr marL="0" lvl="0" indent="0" algn="r" rtl="0">
              <a:spcBef>
                <a:spcPts val="0"/>
              </a:spcBef>
              <a:spcAft>
                <a:spcPts val="0"/>
              </a:spcAft>
              <a:buNone/>
            </a:pPr>
            <a:endParaRPr/>
          </a:p>
          <a:p>
            <a:pPr marL="0" lvl="0" indent="0" algn="r" rtl="0">
              <a:spcBef>
                <a:spcPts val="0"/>
              </a:spcBef>
              <a:spcAft>
                <a:spcPts val="0"/>
              </a:spcAft>
              <a:buNone/>
            </a:pPr>
            <a:r>
              <a:rPr lang="en"/>
              <a:t>ProAct Training</a:t>
            </a:r>
            <a:endParaRPr/>
          </a:p>
        </p:txBody>
      </p:sp>
      <p:sp>
        <p:nvSpPr>
          <p:cNvPr id="360" name="Google Shape;360;p4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pic>
        <p:nvPicPr>
          <p:cNvPr id="361" name="Google Shape;361;p49"/>
          <p:cNvPicPr preferRelativeResize="0"/>
          <p:nvPr/>
        </p:nvPicPr>
        <p:blipFill>
          <a:blip r:embed="rId3">
            <a:alphaModFix/>
          </a:blip>
          <a:stretch>
            <a:fillRect/>
          </a:stretch>
        </p:blipFill>
        <p:spPr>
          <a:xfrm>
            <a:off x="3231200" y="789725"/>
            <a:ext cx="5395125" cy="3596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367" name="Google Shape;367;p50"/>
          <p:cNvSpPr txBox="1">
            <a:spLocks noGrp="1"/>
          </p:cNvSpPr>
          <p:nvPr>
            <p:ph type="ctrTitle" idx="4294967295"/>
          </p:nvPr>
        </p:nvSpPr>
        <p:spPr>
          <a:xfrm>
            <a:off x="1788975" y="440350"/>
            <a:ext cx="66051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t>Thanks!</a:t>
            </a:r>
            <a:endParaRPr sz="7200"/>
          </a:p>
        </p:txBody>
      </p:sp>
      <p:sp>
        <p:nvSpPr>
          <p:cNvPr id="368" name="Google Shape;368;p50"/>
          <p:cNvSpPr txBox="1">
            <a:spLocks noGrp="1"/>
          </p:cNvSpPr>
          <p:nvPr>
            <p:ph type="subTitle" idx="4294967295"/>
          </p:nvPr>
        </p:nvSpPr>
        <p:spPr>
          <a:xfrm>
            <a:off x="1788975" y="1639970"/>
            <a:ext cx="6605100" cy="3150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a:t>ANY QUESTIONS?</a:t>
            </a:r>
            <a:endParaRPr sz="3600"/>
          </a:p>
          <a:p>
            <a:pPr marL="0" lvl="0" indent="0" algn="l" rtl="0">
              <a:spcBef>
                <a:spcPts val="600"/>
              </a:spcBef>
              <a:spcAft>
                <a:spcPts val="0"/>
              </a:spcAft>
              <a:buClr>
                <a:schemeClr val="dk1"/>
              </a:buClr>
              <a:buSzPts val="1100"/>
              <a:buFont typeface="Arial"/>
              <a:buNone/>
            </a:pPr>
            <a:r>
              <a:rPr lang="en"/>
              <a:t>You can find me at</a:t>
            </a:r>
            <a:endParaRPr/>
          </a:p>
          <a:p>
            <a:pPr marL="457200" lvl="0" indent="-393700" algn="l" rtl="0">
              <a:spcBef>
                <a:spcPts val="600"/>
              </a:spcBef>
              <a:spcAft>
                <a:spcPts val="0"/>
              </a:spcAft>
              <a:buSzPts val="2600"/>
              <a:buChar char="▫"/>
            </a:pPr>
            <a:r>
              <a:rPr lang="en"/>
              <a:t>Tammyblakely@iusd.org</a:t>
            </a:r>
            <a:endParaRPr/>
          </a:p>
          <a:p>
            <a:pPr marL="457200" lvl="0" indent="-393700" algn="l" rtl="0">
              <a:spcBef>
                <a:spcPts val="0"/>
              </a:spcBef>
              <a:spcAft>
                <a:spcPts val="0"/>
              </a:spcAft>
              <a:buSzPts val="2600"/>
              <a:buChar char="▫"/>
            </a:pPr>
            <a:r>
              <a:rPr lang="en"/>
              <a:t>Ext. 5171</a:t>
            </a:r>
            <a:endParaRPr/>
          </a:p>
        </p:txBody>
      </p:sp>
      <p:grpSp>
        <p:nvGrpSpPr>
          <p:cNvPr id="369" name="Google Shape;369;p50"/>
          <p:cNvGrpSpPr/>
          <p:nvPr/>
        </p:nvGrpSpPr>
        <p:grpSpPr>
          <a:xfrm>
            <a:off x="334519" y="653347"/>
            <a:ext cx="662932" cy="604817"/>
            <a:chOff x="6625350" y="1613750"/>
            <a:chExt cx="480525" cy="438400"/>
          </a:xfrm>
        </p:grpSpPr>
        <p:sp>
          <p:nvSpPr>
            <p:cNvPr id="370" name="Google Shape;370;p50"/>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0"/>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0"/>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0"/>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0"/>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5" name="Google Shape;375;p50" descr="green Christmas tree"/>
          <p:cNvPicPr preferRelativeResize="0"/>
          <p:nvPr/>
        </p:nvPicPr>
        <p:blipFill>
          <a:blip r:embed="rId3">
            <a:alphaModFix/>
          </a:blip>
          <a:stretch>
            <a:fillRect/>
          </a:stretch>
        </p:blipFill>
        <p:spPr>
          <a:xfrm>
            <a:off x="5715000" y="0"/>
            <a:ext cx="3429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ctrTitle"/>
          </p:nvPr>
        </p:nvSpPr>
        <p:spPr>
          <a:xfrm>
            <a:off x="1210900" y="346775"/>
            <a:ext cx="6367500" cy="115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Resources</a:t>
            </a:r>
            <a:endParaRPr>
              <a:latin typeface="Comic Sans MS"/>
              <a:ea typeface="Comic Sans MS"/>
              <a:cs typeface="Comic Sans MS"/>
              <a:sym typeface="Comic Sans MS"/>
            </a:endParaRPr>
          </a:p>
        </p:txBody>
      </p:sp>
      <p:sp>
        <p:nvSpPr>
          <p:cNvPr id="113" name="Google Shape;113;p17"/>
          <p:cNvSpPr txBox="1">
            <a:spLocks noGrp="1"/>
          </p:cNvSpPr>
          <p:nvPr>
            <p:ph type="subTitle" idx="1"/>
          </p:nvPr>
        </p:nvSpPr>
        <p:spPr>
          <a:xfrm>
            <a:off x="1388250" y="2992455"/>
            <a:ext cx="63675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b="1">
                <a:latin typeface="Comic Sans MS"/>
                <a:ea typeface="Comic Sans MS"/>
                <a:cs typeface="Comic Sans MS"/>
                <a:sym typeface="Comic Sans MS"/>
              </a:rPr>
              <a:t>Other Resources</a:t>
            </a:r>
            <a:endParaRPr sz="3600" b="1">
              <a:latin typeface="Comic Sans MS"/>
              <a:ea typeface="Comic Sans MS"/>
              <a:cs typeface="Comic Sans MS"/>
              <a:sym typeface="Comic Sans MS"/>
            </a:endParaRPr>
          </a:p>
          <a:p>
            <a:pPr marL="0" lvl="0" indent="0" algn="ctr" rtl="0">
              <a:spcBef>
                <a:spcPts val="0"/>
              </a:spcBef>
              <a:spcAft>
                <a:spcPts val="0"/>
              </a:spcAft>
              <a:buNone/>
            </a:pPr>
            <a:r>
              <a:rPr lang="en" sz="3000">
                <a:latin typeface="Comic Sans MS"/>
                <a:ea typeface="Comic Sans MS"/>
                <a:cs typeface="Comic Sans MS"/>
                <a:sym typeface="Comic Sans MS"/>
              </a:rPr>
              <a:t>IUSD Staff Intranet</a:t>
            </a:r>
            <a:r>
              <a:rPr lang="en" sz="3000">
                <a:solidFill>
                  <a:srgbClr val="FFFF00"/>
                </a:solidFill>
                <a:latin typeface="Comic Sans MS"/>
                <a:ea typeface="Comic Sans MS"/>
                <a:cs typeface="Comic Sans MS"/>
                <a:sym typeface="Comic Sans MS"/>
              </a:rPr>
              <a:t>*</a:t>
            </a:r>
            <a:endParaRPr sz="3000">
              <a:solidFill>
                <a:srgbClr val="FFFF00"/>
              </a:solidFill>
              <a:latin typeface="Comic Sans MS"/>
              <a:ea typeface="Comic Sans MS"/>
              <a:cs typeface="Comic Sans MS"/>
              <a:sym typeface="Comic Sans MS"/>
            </a:endParaRPr>
          </a:p>
          <a:p>
            <a:pPr marL="0" lvl="0" indent="0" algn="ctr" rtl="0">
              <a:spcBef>
                <a:spcPts val="0"/>
              </a:spcBef>
              <a:spcAft>
                <a:spcPts val="0"/>
              </a:spcAft>
              <a:buNone/>
            </a:pPr>
            <a:r>
              <a:rPr lang="en" sz="2400" b="1">
                <a:solidFill>
                  <a:srgbClr val="FFFF00"/>
                </a:solidFill>
                <a:latin typeface="Comic Sans MS"/>
                <a:ea typeface="Comic Sans MS"/>
                <a:cs typeface="Comic Sans MS"/>
                <a:sym typeface="Comic Sans MS"/>
              </a:rPr>
              <a:t>*</a:t>
            </a:r>
            <a:r>
              <a:rPr lang="en" b="1">
                <a:solidFill>
                  <a:srgbClr val="FFFF00"/>
                </a:solidFill>
                <a:latin typeface="Comic Sans MS"/>
                <a:ea typeface="Comic Sans MS"/>
                <a:cs typeface="Comic Sans MS"/>
                <a:sym typeface="Comic Sans MS"/>
              </a:rPr>
              <a:t>Updated regularly</a:t>
            </a:r>
            <a:endParaRPr b="1">
              <a:solidFill>
                <a:srgbClr val="FFFF00"/>
              </a:solidFill>
              <a:latin typeface="Comic Sans MS"/>
              <a:ea typeface="Comic Sans MS"/>
              <a:cs typeface="Comic Sans MS"/>
              <a:sym typeface="Comic Sans MS"/>
            </a:endParaRPr>
          </a:p>
          <a:p>
            <a:pPr marL="0" lvl="0" indent="0" algn="ctr" rtl="0">
              <a:spcBef>
                <a:spcPts val="0"/>
              </a:spcBef>
              <a:spcAft>
                <a:spcPts val="0"/>
              </a:spcAft>
              <a:buNone/>
            </a:pPr>
            <a:endParaRPr/>
          </a:p>
        </p:txBody>
      </p:sp>
      <p:sp>
        <p:nvSpPr>
          <p:cNvPr id="114" name="Google Shape;114;p17"/>
          <p:cNvSpPr txBox="1">
            <a:spLocks noGrp="1"/>
          </p:cNvSpPr>
          <p:nvPr>
            <p:ph type="ctrTitle"/>
          </p:nvPr>
        </p:nvSpPr>
        <p:spPr>
          <a:xfrm>
            <a:off x="379150" y="1756850"/>
            <a:ext cx="8182800" cy="115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solidFill>
                  <a:srgbClr val="00FFFF"/>
                </a:solidFill>
                <a:latin typeface="Comic Sans MS"/>
                <a:ea typeface="Comic Sans MS"/>
                <a:cs typeface="Comic Sans MS"/>
                <a:sym typeface="Comic Sans MS"/>
              </a:rPr>
              <a:t>https://intranet.iusd.org/studentserv/documents/DISCIPLINEHandbookREV2018-19.pdf</a:t>
            </a:r>
            <a:endParaRPr sz="2400">
              <a:solidFill>
                <a:srgbClr val="00FFFF"/>
              </a:solidFill>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20" name="Google Shape;120;p18"/>
          <p:cNvSpPr txBox="1">
            <a:spLocks noGrp="1"/>
          </p:cNvSpPr>
          <p:nvPr>
            <p:ph type="title"/>
          </p:nvPr>
        </p:nvSpPr>
        <p:spPr>
          <a:xfrm>
            <a:off x="376200" y="412475"/>
            <a:ext cx="3815700" cy="1043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a:latin typeface="Comic Sans MS"/>
                <a:ea typeface="Comic Sans MS"/>
                <a:cs typeface="Comic Sans MS"/>
                <a:sym typeface="Comic Sans MS"/>
              </a:rPr>
              <a:t>Building our Levels of Support for Sites</a:t>
            </a:r>
            <a:endParaRPr b="1">
              <a:latin typeface="Comic Sans MS"/>
              <a:ea typeface="Comic Sans MS"/>
              <a:cs typeface="Comic Sans MS"/>
              <a:sym typeface="Comic Sans MS"/>
            </a:endParaRPr>
          </a:p>
        </p:txBody>
      </p:sp>
      <p:sp>
        <p:nvSpPr>
          <p:cNvPr id="121" name="Google Shape;121;p18"/>
          <p:cNvSpPr txBox="1">
            <a:spLocks noGrp="1"/>
          </p:cNvSpPr>
          <p:nvPr>
            <p:ph type="body" idx="1"/>
          </p:nvPr>
        </p:nvSpPr>
        <p:spPr>
          <a:xfrm>
            <a:off x="306400" y="1600950"/>
            <a:ext cx="3815700" cy="3288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S</a:t>
            </a:r>
            <a:r>
              <a:rPr lang="en" b="1">
                <a:latin typeface="Comic Sans MS"/>
                <a:ea typeface="Comic Sans MS"/>
                <a:cs typeface="Comic Sans MS"/>
                <a:sym typeface="Comic Sans MS"/>
              </a:rPr>
              <a:t>tudent Services</a:t>
            </a:r>
            <a:endParaRPr b="1">
              <a:latin typeface="Comic Sans MS"/>
              <a:ea typeface="Comic Sans MS"/>
              <a:cs typeface="Comic Sans MS"/>
              <a:sym typeface="Comic Sans MS"/>
            </a:endParaRPr>
          </a:p>
          <a:p>
            <a:pPr marL="0" lvl="0" indent="0" algn="l" rtl="0">
              <a:spcBef>
                <a:spcPts val="600"/>
              </a:spcBef>
              <a:spcAft>
                <a:spcPts val="0"/>
              </a:spcAft>
              <a:buNone/>
            </a:pPr>
            <a:endParaRPr b="1">
              <a:latin typeface="Comic Sans MS"/>
              <a:ea typeface="Comic Sans MS"/>
              <a:cs typeface="Comic Sans MS"/>
              <a:sym typeface="Comic Sans MS"/>
            </a:endParaRPr>
          </a:p>
          <a:p>
            <a:pPr marL="0" lvl="0" indent="0" algn="l" rtl="0">
              <a:spcBef>
                <a:spcPts val="600"/>
              </a:spcBef>
              <a:spcAft>
                <a:spcPts val="0"/>
              </a:spcAft>
              <a:buNone/>
            </a:pPr>
            <a:r>
              <a:rPr lang="en" b="1">
                <a:latin typeface="Comic Sans MS"/>
                <a:ea typeface="Comic Sans MS"/>
                <a:cs typeface="Comic Sans MS"/>
                <a:sym typeface="Comic Sans MS"/>
              </a:rPr>
              <a:t>Intervention &amp; Prevention</a:t>
            </a:r>
            <a:endParaRPr b="1">
              <a:latin typeface="Comic Sans MS"/>
              <a:ea typeface="Comic Sans MS"/>
              <a:cs typeface="Comic Sans MS"/>
              <a:sym typeface="Comic Sans MS"/>
            </a:endParaRPr>
          </a:p>
          <a:p>
            <a:pPr marL="457200" lvl="0" indent="-292100" algn="l" rtl="0">
              <a:spcBef>
                <a:spcPts val="600"/>
              </a:spcBef>
              <a:spcAft>
                <a:spcPts val="0"/>
              </a:spcAft>
              <a:buSzPts val="1000"/>
              <a:buFont typeface="Comic Sans MS"/>
              <a:buChar char="▫"/>
            </a:pPr>
            <a:r>
              <a:rPr lang="en" sz="1000" b="1">
                <a:latin typeface="Comic Sans MS"/>
                <a:ea typeface="Comic Sans MS"/>
                <a:cs typeface="Comic Sans MS"/>
                <a:sym typeface="Comic Sans MS"/>
              </a:rPr>
              <a:t>Academic, Behavioral, Social Emotional</a:t>
            </a:r>
            <a:endParaRPr sz="1000" b="1">
              <a:latin typeface="Comic Sans MS"/>
              <a:ea typeface="Comic Sans MS"/>
              <a:cs typeface="Comic Sans MS"/>
              <a:sym typeface="Comic Sans MS"/>
            </a:endParaRPr>
          </a:p>
          <a:p>
            <a:pPr marL="0" lvl="0" indent="0" algn="l" rtl="0">
              <a:spcBef>
                <a:spcPts val="600"/>
              </a:spcBef>
              <a:spcAft>
                <a:spcPts val="0"/>
              </a:spcAft>
              <a:buNone/>
            </a:pPr>
            <a:endParaRPr b="1">
              <a:latin typeface="Comic Sans MS"/>
              <a:ea typeface="Comic Sans MS"/>
              <a:cs typeface="Comic Sans MS"/>
              <a:sym typeface="Comic Sans MS"/>
            </a:endParaRPr>
          </a:p>
          <a:p>
            <a:pPr marL="0" lvl="0" indent="0" algn="l" rtl="0">
              <a:spcBef>
                <a:spcPts val="600"/>
              </a:spcBef>
              <a:spcAft>
                <a:spcPts val="0"/>
              </a:spcAft>
              <a:buNone/>
            </a:pPr>
            <a:r>
              <a:rPr lang="en" b="1">
                <a:latin typeface="Comic Sans MS"/>
                <a:ea typeface="Comic Sans MS"/>
                <a:cs typeface="Comic Sans MS"/>
                <a:sym typeface="Comic Sans MS"/>
              </a:rPr>
              <a:t>504</a:t>
            </a:r>
            <a:endParaRPr b="1">
              <a:latin typeface="Comic Sans MS"/>
              <a:ea typeface="Comic Sans MS"/>
              <a:cs typeface="Comic Sans MS"/>
              <a:sym typeface="Comic Sans MS"/>
            </a:endParaRPr>
          </a:p>
          <a:p>
            <a:pPr marL="0" lvl="0" indent="0" algn="l" rtl="0">
              <a:spcBef>
                <a:spcPts val="600"/>
              </a:spcBef>
              <a:spcAft>
                <a:spcPts val="0"/>
              </a:spcAft>
              <a:buNone/>
            </a:pPr>
            <a:endParaRPr b="1">
              <a:latin typeface="Comic Sans MS"/>
              <a:ea typeface="Comic Sans MS"/>
              <a:cs typeface="Comic Sans MS"/>
              <a:sym typeface="Comic Sans MS"/>
            </a:endParaRPr>
          </a:p>
          <a:p>
            <a:pPr marL="0" lvl="0" indent="0" algn="l" rtl="0">
              <a:spcBef>
                <a:spcPts val="600"/>
              </a:spcBef>
              <a:spcAft>
                <a:spcPts val="0"/>
              </a:spcAft>
              <a:buNone/>
            </a:pPr>
            <a:r>
              <a:rPr lang="en" b="1">
                <a:latin typeface="Comic Sans MS"/>
                <a:ea typeface="Comic Sans MS"/>
                <a:cs typeface="Comic Sans MS"/>
                <a:sym typeface="Comic Sans MS"/>
              </a:rPr>
              <a:t>Language Development</a:t>
            </a:r>
            <a:endParaRPr b="1">
              <a:latin typeface="Comic Sans MS"/>
              <a:ea typeface="Comic Sans MS"/>
              <a:cs typeface="Comic Sans MS"/>
              <a:sym typeface="Comic Sans MS"/>
            </a:endParaRPr>
          </a:p>
        </p:txBody>
      </p:sp>
      <p:pic>
        <p:nvPicPr>
          <p:cNvPr id="122" name="Google Shape;122;p18" descr="umbrella near trees"/>
          <p:cNvPicPr preferRelativeResize="0"/>
          <p:nvPr/>
        </p:nvPicPr>
        <p:blipFill>
          <a:blip r:embed="rId3">
            <a:alphaModFix/>
          </a:blip>
          <a:stretch>
            <a:fillRect/>
          </a:stretch>
        </p:blipFill>
        <p:spPr>
          <a:xfrm>
            <a:off x="3893050" y="927413"/>
            <a:ext cx="4933026" cy="328867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53350" y="230550"/>
            <a:ext cx="3815700" cy="733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Central Tenants of Behavior </a:t>
            </a:r>
            <a:endParaRPr>
              <a:latin typeface="Comic Sans MS"/>
              <a:ea typeface="Comic Sans MS"/>
              <a:cs typeface="Comic Sans MS"/>
              <a:sym typeface="Comic Sans MS"/>
            </a:endParaRPr>
          </a:p>
        </p:txBody>
      </p:sp>
      <p:sp>
        <p:nvSpPr>
          <p:cNvPr id="128" name="Google Shape;128;p19"/>
          <p:cNvSpPr txBox="1">
            <a:spLocks noGrp="1"/>
          </p:cNvSpPr>
          <p:nvPr>
            <p:ph type="body" idx="1"/>
          </p:nvPr>
        </p:nvSpPr>
        <p:spPr>
          <a:xfrm>
            <a:off x="353350" y="1233000"/>
            <a:ext cx="3815700" cy="3573900"/>
          </a:xfrm>
          <a:prstGeom prst="rect">
            <a:avLst/>
          </a:prstGeom>
        </p:spPr>
        <p:txBody>
          <a:bodyPr spcFirstLastPara="1" wrap="square" lIns="0" tIns="0" rIns="0" bIns="0" anchor="t" anchorCtr="0">
            <a:noAutofit/>
          </a:bodyPr>
          <a:lstStyle/>
          <a:p>
            <a:pPr marL="0" lvl="0" indent="0" algn="ctr" rtl="0">
              <a:lnSpc>
                <a:spcPct val="150000"/>
              </a:lnSpc>
              <a:spcBef>
                <a:spcPts val="600"/>
              </a:spcBef>
              <a:spcAft>
                <a:spcPts val="0"/>
              </a:spcAft>
              <a:buNone/>
            </a:pPr>
            <a:r>
              <a:rPr lang="en" sz="2400">
                <a:latin typeface="Comic Sans MS"/>
                <a:ea typeface="Comic Sans MS"/>
                <a:cs typeface="Comic Sans MS"/>
                <a:sym typeface="Comic Sans MS"/>
              </a:rPr>
              <a:t>Student Behavior is Complex</a:t>
            </a:r>
            <a:endParaRPr sz="2400">
              <a:latin typeface="Comic Sans MS"/>
              <a:ea typeface="Comic Sans MS"/>
              <a:cs typeface="Comic Sans MS"/>
              <a:sym typeface="Comic Sans MS"/>
            </a:endParaRPr>
          </a:p>
          <a:p>
            <a:pPr marL="0" lvl="0" indent="0" algn="ctr" rtl="0">
              <a:lnSpc>
                <a:spcPct val="115000"/>
              </a:lnSpc>
              <a:spcBef>
                <a:spcPts val="600"/>
              </a:spcBef>
              <a:spcAft>
                <a:spcPts val="0"/>
              </a:spcAft>
              <a:buNone/>
            </a:pPr>
            <a:r>
              <a:rPr lang="en" sz="2400">
                <a:latin typeface="Comic Sans MS"/>
                <a:ea typeface="Comic Sans MS"/>
                <a:cs typeface="Comic Sans MS"/>
                <a:sym typeface="Comic Sans MS"/>
              </a:rPr>
              <a:t>Meets some need for the student</a:t>
            </a:r>
            <a:endParaRPr sz="2400">
              <a:latin typeface="Comic Sans MS"/>
              <a:ea typeface="Comic Sans MS"/>
              <a:cs typeface="Comic Sans MS"/>
              <a:sym typeface="Comic Sans MS"/>
            </a:endParaRPr>
          </a:p>
          <a:p>
            <a:pPr marL="0" lvl="0" indent="0" algn="ctr" rtl="0">
              <a:lnSpc>
                <a:spcPct val="150000"/>
              </a:lnSpc>
              <a:spcBef>
                <a:spcPts val="600"/>
              </a:spcBef>
              <a:spcAft>
                <a:spcPts val="0"/>
              </a:spcAft>
              <a:buNone/>
            </a:pPr>
            <a:r>
              <a:rPr lang="en" sz="2400">
                <a:latin typeface="Comic Sans MS"/>
                <a:ea typeface="Comic Sans MS"/>
                <a:cs typeface="Comic Sans MS"/>
                <a:sym typeface="Comic Sans MS"/>
              </a:rPr>
              <a:t>How we respond is crucial</a:t>
            </a:r>
            <a:endParaRPr sz="2400">
              <a:latin typeface="Comic Sans MS"/>
              <a:ea typeface="Comic Sans MS"/>
              <a:cs typeface="Comic Sans MS"/>
              <a:sym typeface="Comic Sans MS"/>
            </a:endParaRPr>
          </a:p>
          <a:p>
            <a:pPr marL="0" lvl="0" indent="0" algn="ctr" rtl="0">
              <a:lnSpc>
                <a:spcPct val="115000"/>
              </a:lnSpc>
              <a:spcBef>
                <a:spcPts val="600"/>
              </a:spcBef>
              <a:spcAft>
                <a:spcPts val="0"/>
              </a:spcAft>
              <a:buNone/>
            </a:pPr>
            <a:r>
              <a:rPr lang="en" sz="2400">
                <a:latin typeface="Comic Sans MS"/>
                <a:ea typeface="Comic Sans MS"/>
                <a:cs typeface="Comic Sans MS"/>
                <a:sym typeface="Comic Sans MS"/>
              </a:rPr>
              <a:t>Many ways to address behaviors</a:t>
            </a:r>
            <a:endParaRPr sz="2400">
              <a:latin typeface="Comic Sans MS"/>
              <a:ea typeface="Comic Sans MS"/>
              <a:cs typeface="Comic Sans MS"/>
              <a:sym typeface="Comic Sans MS"/>
            </a:endParaRPr>
          </a:p>
        </p:txBody>
      </p:sp>
      <p:sp>
        <p:nvSpPr>
          <p:cNvPr id="129" name="Google Shape;129;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30" name="Google Shape;130;p19" descr="person walking in forest"/>
          <p:cNvPicPr preferRelativeResize="0"/>
          <p:nvPr/>
        </p:nvPicPr>
        <p:blipFill>
          <a:blip r:embed="rId3">
            <a:alphaModFix/>
          </a:blip>
          <a:stretch>
            <a:fillRect/>
          </a:stretch>
        </p:blipFill>
        <p:spPr>
          <a:xfrm>
            <a:off x="5151650" y="0"/>
            <a:ext cx="3438525" cy="51435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36" name="Google Shape;136;p20"/>
          <p:cNvSpPr txBox="1"/>
          <p:nvPr/>
        </p:nvSpPr>
        <p:spPr>
          <a:xfrm>
            <a:off x="3094400" y="251650"/>
            <a:ext cx="5672700" cy="4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IBM Plex Sans Condensed"/>
              <a:ea typeface="IBM Plex Sans Condensed"/>
              <a:cs typeface="IBM Plex Sans Condensed"/>
              <a:sym typeface="IBM Plex Sans Condensed"/>
            </a:endParaRPr>
          </a:p>
        </p:txBody>
      </p:sp>
      <p:pic>
        <p:nvPicPr>
          <p:cNvPr id="137" name="Google Shape;137;p20"/>
          <p:cNvPicPr preferRelativeResize="0"/>
          <p:nvPr/>
        </p:nvPicPr>
        <p:blipFill>
          <a:blip r:embed="rId3">
            <a:alphaModFix/>
          </a:blip>
          <a:stretch>
            <a:fillRect/>
          </a:stretch>
        </p:blipFill>
        <p:spPr>
          <a:xfrm>
            <a:off x="1287275" y="50800"/>
            <a:ext cx="6701832" cy="514350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306400" y="238500"/>
            <a:ext cx="3815700" cy="497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PBIS Strategies</a:t>
            </a:r>
            <a:endParaRPr/>
          </a:p>
        </p:txBody>
      </p:sp>
      <p:sp>
        <p:nvSpPr>
          <p:cNvPr id="143" name="Google Shape;143;p21"/>
          <p:cNvSpPr txBox="1">
            <a:spLocks noGrp="1"/>
          </p:cNvSpPr>
          <p:nvPr>
            <p:ph type="body" idx="1"/>
          </p:nvPr>
        </p:nvSpPr>
        <p:spPr>
          <a:xfrm>
            <a:off x="306400" y="820400"/>
            <a:ext cx="4052400" cy="4080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Prevention </a:t>
            </a:r>
            <a:endParaRPr b="1"/>
          </a:p>
          <a:p>
            <a:pPr marL="457200" lvl="0" indent="-355600" algn="l" rtl="0">
              <a:spcBef>
                <a:spcPts val="600"/>
              </a:spcBef>
              <a:spcAft>
                <a:spcPts val="0"/>
              </a:spcAft>
              <a:buSzPts val="2000"/>
              <a:buChar char="▫"/>
            </a:pPr>
            <a:r>
              <a:rPr lang="en" sz="2000" u="sng">
                <a:solidFill>
                  <a:schemeClr val="hlink"/>
                </a:solidFill>
                <a:hlinkClick r:id="rId3"/>
              </a:rPr>
              <a:t>Teach School-wide Expected behaviors for class routines</a:t>
            </a:r>
            <a:endParaRPr sz="2000"/>
          </a:p>
          <a:p>
            <a:pPr marL="457200" lvl="0" indent="-355600" algn="l" rtl="0">
              <a:spcBef>
                <a:spcPts val="0"/>
              </a:spcBef>
              <a:spcAft>
                <a:spcPts val="0"/>
              </a:spcAft>
              <a:buSzPts val="2000"/>
              <a:buChar char="▫"/>
            </a:pPr>
            <a:r>
              <a:rPr lang="en" sz="2000"/>
              <a:t>Class Syllabus</a:t>
            </a:r>
            <a:endParaRPr sz="2000"/>
          </a:p>
          <a:p>
            <a:pPr marL="457200" lvl="0" indent="-355600" algn="l" rtl="0">
              <a:spcBef>
                <a:spcPts val="0"/>
              </a:spcBef>
              <a:spcAft>
                <a:spcPts val="0"/>
              </a:spcAft>
              <a:buSzPts val="2000"/>
              <a:buChar char="▫"/>
            </a:pPr>
            <a:r>
              <a:rPr lang="en" sz="2000" u="sng">
                <a:solidFill>
                  <a:schemeClr val="hlink"/>
                </a:solidFill>
                <a:hlinkClick r:id="rId4"/>
              </a:rPr>
              <a:t>School-wide Behavior Flow Charts</a:t>
            </a:r>
            <a:endParaRPr sz="2000"/>
          </a:p>
          <a:p>
            <a:pPr marL="0" lvl="0" indent="0" algn="l" rtl="0">
              <a:spcBef>
                <a:spcPts val="600"/>
              </a:spcBef>
              <a:spcAft>
                <a:spcPts val="0"/>
              </a:spcAft>
              <a:buNone/>
            </a:pPr>
            <a:r>
              <a:rPr lang="en" b="1"/>
              <a:t>Use data points </a:t>
            </a:r>
            <a:endParaRPr b="1"/>
          </a:p>
          <a:p>
            <a:pPr marL="457200" lvl="0" indent="-355600" algn="l" rtl="0">
              <a:spcBef>
                <a:spcPts val="600"/>
              </a:spcBef>
              <a:spcAft>
                <a:spcPts val="0"/>
              </a:spcAft>
              <a:buSzPts val="2000"/>
              <a:buChar char="▫"/>
            </a:pPr>
            <a:r>
              <a:rPr lang="en" sz="2000" u="sng">
                <a:solidFill>
                  <a:schemeClr val="hlink"/>
                </a:solidFill>
                <a:hlinkClick r:id="rId5"/>
              </a:rPr>
              <a:t>to ask the right questions to figure out the WHY</a:t>
            </a:r>
            <a:endParaRPr sz="2000"/>
          </a:p>
          <a:p>
            <a:pPr marL="0" lvl="0" indent="0" algn="l" rtl="0">
              <a:spcBef>
                <a:spcPts val="600"/>
              </a:spcBef>
              <a:spcAft>
                <a:spcPts val="0"/>
              </a:spcAft>
              <a:buNone/>
            </a:pPr>
            <a:r>
              <a:rPr lang="en" b="1"/>
              <a:t>Consistent Responses</a:t>
            </a:r>
            <a:endParaRPr b="1"/>
          </a:p>
          <a:p>
            <a:pPr marL="457200" lvl="0" indent="-355600" algn="l" rtl="0">
              <a:spcBef>
                <a:spcPts val="600"/>
              </a:spcBef>
              <a:spcAft>
                <a:spcPts val="0"/>
              </a:spcAft>
              <a:buSzPts val="2000"/>
              <a:buChar char="▫"/>
            </a:pPr>
            <a:r>
              <a:rPr lang="en" sz="2000" u="sng">
                <a:solidFill>
                  <a:schemeClr val="hlink"/>
                </a:solidFill>
                <a:hlinkClick r:id="rId6"/>
              </a:rPr>
              <a:t>Prompt/pre-correct, Reteaching, Clarifying, Modifying task</a:t>
            </a:r>
            <a:endParaRPr sz="2000"/>
          </a:p>
        </p:txBody>
      </p:sp>
      <p:sp>
        <p:nvSpPr>
          <p:cNvPr id="144" name="Google Shape;144;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45" name="Google Shape;145;p21"/>
          <p:cNvPicPr preferRelativeResize="0"/>
          <p:nvPr/>
        </p:nvPicPr>
        <p:blipFill>
          <a:blip r:embed="rId7">
            <a:alphaModFix/>
          </a:blip>
          <a:stretch>
            <a:fillRect/>
          </a:stretch>
        </p:blipFill>
        <p:spPr>
          <a:xfrm>
            <a:off x="4580050" y="0"/>
            <a:ext cx="2895600" cy="51435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306400" y="155775"/>
            <a:ext cx="3815700" cy="1043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Other Means of Correction</a:t>
            </a:r>
            <a:endParaRPr>
              <a:latin typeface="Comic Sans MS"/>
              <a:ea typeface="Comic Sans MS"/>
              <a:cs typeface="Comic Sans MS"/>
              <a:sym typeface="Comic Sans MS"/>
            </a:endParaRPr>
          </a:p>
        </p:txBody>
      </p:sp>
      <p:sp>
        <p:nvSpPr>
          <p:cNvPr id="151" name="Google Shape;151;p22"/>
          <p:cNvSpPr txBox="1">
            <a:spLocks noGrp="1"/>
          </p:cNvSpPr>
          <p:nvPr>
            <p:ph type="body" idx="1"/>
          </p:nvPr>
        </p:nvSpPr>
        <p:spPr>
          <a:xfrm>
            <a:off x="306400" y="1600950"/>
            <a:ext cx="3815700" cy="3018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latin typeface="Comic Sans MS"/>
                <a:ea typeface="Comic Sans MS"/>
                <a:cs typeface="Comic Sans MS"/>
                <a:sym typeface="Comic Sans MS"/>
              </a:rPr>
              <a:t>How are we guiding students?</a:t>
            </a:r>
            <a:endParaRPr sz="2400">
              <a:latin typeface="Comic Sans MS"/>
              <a:ea typeface="Comic Sans MS"/>
              <a:cs typeface="Comic Sans MS"/>
              <a:sym typeface="Comic Sans MS"/>
            </a:endParaRPr>
          </a:p>
          <a:p>
            <a:pPr marL="0" lvl="0" indent="0" algn="l" rtl="0">
              <a:spcBef>
                <a:spcPts val="600"/>
              </a:spcBef>
              <a:spcAft>
                <a:spcPts val="0"/>
              </a:spcAft>
              <a:buNone/>
            </a:pPr>
            <a:endParaRPr>
              <a:latin typeface="Comic Sans MS"/>
              <a:ea typeface="Comic Sans MS"/>
              <a:cs typeface="Comic Sans MS"/>
              <a:sym typeface="Comic Sans MS"/>
            </a:endParaRPr>
          </a:p>
          <a:p>
            <a:pPr marL="457200" lvl="0" indent="-368300" algn="l" rtl="0">
              <a:lnSpc>
                <a:spcPct val="115000"/>
              </a:lnSpc>
              <a:spcBef>
                <a:spcPts val="600"/>
              </a:spcBef>
              <a:spcAft>
                <a:spcPts val="0"/>
              </a:spcAft>
              <a:buSzPts val="2200"/>
              <a:buFont typeface="Comic Sans MS"/>
              <a:buChar char="▫"/>
            </a:pPr>
            <a:r>
              <a:rPr lang="en">
                <a:latin typeface="Comic Sans MS"/>
                <a:ea typeface="Comic Sans MS"/>
                <a:cs typeface="Comic Sans MS"/>
                <a:sym typeface="Comic Sans MS"/>
              </a:rPr>
              <a:t>PBIS - building relationships</a:t>
            </a:r>
            <a:endParaRPr>
              <a:latin typeface="Comic Sans MS"/>
              <a:ea typeface="Comic Sans MS"/>
              <a:cs typeface="Comic Sans MS"/>
              <a:sym typeface="Comic Sans MS"/>
            </a:endParaRPr>
          </a:p>
          <a:p>
            <a:pPr marL="457200" lvl="0" indent="-368300" algn="l" rtl="0">
              <a:lnSpc>
                <a:spcPct val="115000"/>
              </a:lnSpc>
              <a:spcBef>
                <a:spcPts val="0"/>
              </a:spcBef>
              <a:spcAft>
                <a:spcPts val="0"/>
              </a:spcAft>
              <a:buSzPts val="2200"/>
              <a:buFont typeface="Comic Sans MS"/>
              <a:buChar char="▫"/>
            </a:pPr>
            <a:r>
              <a:rPr lang="en">
                <a:latin typeface="Comic Sans MS"/>
                <a:ea typeface="Comic Sans MS"/>
                <a:cs typeface="Comic Sans MS"/>
                <a:sym typeface="Comic Sans MS"/>
              </a:rPr>
              <a:t>Support Staff/Programs</a:t>
            </a:r>
            <a:endParaRPr>
              <a:latin typeface="Comic Sans MS"/>
              <a:ea typeface="Comic Sans MS"/>
              <a:cs typeface="Comic Sans MS"/>
              <a:sym typeface="Comic Sans MS"/>
            </a:endParaRPr>
          </a:p>
          <a:p>
            <a:pPr marL="457200" lvl="0" indent="-368300" algn="l" rtl="0">
              <a:lnSpc>
                <a:spcPct val="115000"/>
              </a:lnSpc>
              <a:spcBef>
                <a:spcPts val="0"/>
              </a:spcBef>
              <a:spcAft>
                <a:spcPts val="0"/>
              </a:spcAft>
              <a:buSzPts val="2200"/>
              <a:buFont typeface="Comic Sans MS"/>
              <a:buChar char="▫"/>
            </a:pPr>
            <a:r>
              <a:rPr lang="en">
                <a:latin typeface="Comic Sans MS"/>
                <a:ea typeface="Comic Sans MS"/>
                <a:cs typeface="Comic Sans MS"/>
                <a:sym typeface="Comic Sans MS"/>
              </a:rPr>
              <a:t>Other alternative practices </a:t>
            </a:r>
            <a:endParaRPr>
              <a:latin typeface="Comic Sans MS"/>
              <a:ea typeface="Comic Sans MS"/>
              <a:cs typeface="Comic Sans MS"/>
              <a:sym typeface="Comic Sans MS"/>
            </a:endParaRP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53" name="Google Shape;153;p22" descr="toddler's walking on wet field during daytime"/>
          <p:cNvPicPr preferRelativeResize="0"/>
          <p:nvPr/>
        </p:nvPicPr>
        <p:blipFill>
          <a:blip r:embed="rId3">
            <a:alphaModFix/>
          </a:blip>
          <a:stretch>
            <a:fillRect/>
          </a:stretch>
        </p:blipFill>
        <p:spPr>
          <a:xfrm>
            <a:off x="4224750" y="155775"/>
            <a:ext cx="3221300" cy="48319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1468</Words>
  <Application>Microsoft Office PowerPoint</Application>
  <PresentationFormat>On-screen Show (16:9)</PresentationFormat>
  <Paragraphs>205</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IBM Plex Sans Condensed</vt:lpstr>
      <vt:lpstr>Arial</vt:lpstr>
      <vt:lpstr>Comic Sans MS</vt:lpstr>
      <vt:lpstr>IBM Plex Sans Condensed SemiBold</vt:lpstr>
      <vt:lpstr>Edgar template</vt:lpstr>
      <vt:lpstr>Student Discipline Workshop  October 25, 2019</vt:lpstr>
      <vt:lpstr>Hello!</vt:lpstr>
      <vt:lpstr>PowerPoint Presentation</vt:lpstr>
      <vt:lpstr>Resources</vt:lpstr>
      <vt:lpstr>Building our Levels of Support for Sites</vt:lpstr>
      <vt:lpstr>Central Tenants of Behavior </vt:lpstr>
      <vt:lpstr>PowerPoint Presentation</vt:lpstr>
      <vt:lpstr>PBIS Strategies</vt:lpstr>
      <vt:lpstr>Other Means of Correction</vt:lpstr>
      <vt:lpstr>What does alternative practices mean?</vt:lpstr>
      <vt:lpstr>Progress monitoring with student discipline</vt:lpstr>
      <vt:lpstr>NEW LAWS</vt:lpstr>
      <vt:lpstr>Discipline</vt:lpstr>
      <vt:lpstr>Templates and Forms</vt:lpstr>
      <vt:lpstr>Table Talk</vt:lpstr>
      <vt:lpstr>Vaping</vt:lpstr>
      <vt:lpstr>Discipline Coding</vt:lpstr>
      <vt:lpstr>PowerPoint Presentation</vt:lpstr>
      <vt:lpstr>PowerPoint Presentation</vt:lpstr>
      <vt:lpstr>PowerPoint Presentation</vt:lpstr>
      <vt:lpstr>Nexus to school</vt:lpstr>
      <vt:lpstr>Off Campus Conduct</vt:lpstr>
      <vt:lpstr>PowerPoint Presentation</vt:lpstr>
      <vt:lpstr>Suspension </vt:lpstr>
      <vt:lpstr>PowerPoint Presentation</vt:lpstr>
      <vt:lpstr>Narrative on Suspension Notice</vt:lpstr>
      <vt:lpstr>What is necessary?</vt:lpstr>
      <vt:lpstr>If you want to add more information...</vt:lpstr>
      <vt:lpstr>PowerPoint Presentation</vt:lpstr>
      <vt:lpstr>PowerPoint Presentation</vt:lpstr>
      <vt:lpstr>Expulsion</vt:lpstr>
      <vt:lpstr>What should the Administrative Statement contain?</vt:lpstr>
      <vt:lpstr>PowerPoint Presentation</vt:lpstr>
      <vt:lpstr>Expulsion Hearing Panels</vt:lpstr>
      <vt:lpstr>What do you need?</vt:lpstr>
      <vt:lpstr>Highly Recommend    ProAct Training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Discipline Workshop  October 25, 2019</dc:title>
  <dc:creator>Tammy Blakely</dc:creator>
  <cp:lastModifiedBy>Tammy Blakely</cp:lastModifiedBy>
  <cp:revision>3</cp:revision>
  <dcterms:modified xsi:type="dcterms:W3CDTF">2019-10-28T15:52:47Z</dcterms:modified>
</cp:coreProperties>
</file>